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65" r:id="rId5"/>
    <p:sldId id="308" r:id="rId6"/>
    <p:sldId id="309" r:id="rId7"/>
    <p:sldId id="310" r:id="rId8"/>
    <p:sldId id="311" r:id="rId9"/>
    <p:sldId id="345" r:id="rId10"/>
    <p:sldId id="312" r:id="rId11"/>
    <p:sldId id="319" r:id="rId12"/>
    <p:sldId id="313" r:id="rId13"/>
    <p:sldId id="318" r:id="rId14"/>
    <p:sldId id="332" r:id="rId15"/>
    <p:sldId id="322" r:id="rId16"/>
    <p:sldId id="323" r:id="rId17"/>
    <p:sldId id="325" r:id="rId18"/>
    <p:sldId id="326" r:id="rId19"/>
    <p:sldId id="334" r:id="rId20"/>
    <p:sldId id="335" r:id="rId21"/>
    <p:sldId id="327" r:id="rId22"/>
    <p:sldId id="328" r:id="rId23"/>
    <p:sldId id="329" r:id="rId24"/>
    <p:sldId id="330" r:id="rId25"/>
    <p:sldId id="331" r:id="rId26"/>
    <p:sldId id="338" r:id="rId27"/>
    <p:sldId id="360" r:id="rId28"/>
    <p:sldId id="340" r:id="rId29"/>
    <p:sldId id="362" r:id="rId30"/>
    <p:sldId id="341" r:id="rId31"/>
    <p:sldId id="342" r:id="rId32"/>
    <p:sldId id="363" r:id="rId33"/>
    <p:sldId id="343" r:id="rId34"/>
    <p:sldId id="344" r:id="rId35"/>
    <p:sldId id="381" r:id="rId36"/>
    <p:sldId id="383" r:id="rId37"/>
    <p:sldId id="361" r:id="rId38"/>
    <p:sldId id="349" r:id="rId39"/>
    <p:sldId id="350" r:id="rId40"/>
    <p:sldId id="348" r:id="rId41"/>
    <p:sldId id="347" r:id="rId42"/>
    <p:sldId id="353" r:id="rId43"/>
    <p:sldId id="352" r:id="rId44"/>
    <p:sldId id="354" r:id="rId45"/>
    <p:sldId id="355" r:id="rId46"/>
    <p:sldId id="356" r:id="rId47"/>
    <p:sldId id="384" r:id="rId48"/>
    <p:sldId id="385" r:id="rId49"/>
    <p:sldId id="357" r:id="rId50"/>
    <p:sldId id="358" r:id="rId51"/>
  </p:sldIdLst>
  <p:sldSz cx="12188825" cy="6858000"/>
  <p:notesSz cx="6797675" cy="9872663"/>
  <p:custDataLst>
    <p:tags r:id="rId54"/>
  </p:custDataLst>
  <p:defaultTextStyle>
    <a:defPPr rtl="0">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9"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E4C"/>
    <a:srgbClr val="0C2B34"/>
    <a:srgbClr val="5B7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 medi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3372" autoAdjust="0"/>
  </p:normalViewPr>
  <p:slideViewPr>
    <p:cSldViewPr showGuides="1">
      <p:cViewPr varScale="1">
        <p:scale>
          <a:sx n="104" d="100"/>
          <a:sy n="104" d="100"/>
        </p:scale>
        <p:origin x="786" y="102"/>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0" d="100"/>
          <a:sy n="90" d="100"/>
        </p:scale>
        <p:origin x="302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1" y="0"/>
            <a:ext cx="2945659" cy="495348"/>
          </a:xfrm>
          <a:prstGeom prst="rect">
            <a:avLst/>
          </a:prstGeom>
        </p:spPr>
        <p:txBody>
          <a:bodyPr vert="horz" lIns="92455" tIns="46227" rIns="92455" bIns="46227" rtlCol="0"/>
          <a:lstStyle>
            <a:lvl1pPr algn="l">
              <a:defRPr sz="1200"/>
            </a:lvl1pPr>
          </a:lstStyle>
          <a:p>
            <a:pPr rtl="0"/>
            <a:endParaRPr lang="ro-RO" dirty="0">
              <a:latin typeface="Calibri" panose="020F0502020204030204" pitchFamily="34" charset="0"/>
            </a:endParaRPr>
          </a:p>
        </p:txBody>
      </p:sp>
      <p:sp>
        <p:nvSpPr>
          <p:cNvPr id="3" name="Substituent dată 2"/>
          <p:cNvSpPr>
            <a:spLocks noGrp="1"/>
          </p:cNvSpPr>
          <p:nvPr>
            <p:ph type="dt" sz="quarter" idx="1"/>
          </p:nvPr>
        </p:nvSpPr>
        <p:spPr>
          <a:xfrm>
            <a:off x="3850444" y="0"/>
            <a:ext cx="2945659" cy="495348"/>
          </a:xfrm>
          <a:prstGeom prst="rect">
            <a:avLst/>
          </a:prstGeom>
        </p:spPr>
        <p:txBody>
          <a:bodyPr vert="horz" lIns="92455" tIns="46227" rIns="92455" bIns="46227" rtlCol="0"/>
          <a:lstStyle>
            <a:lvl1pPr algn="r">
              <a:defRPr sz="1200"/>
            </a:lvl1pPr>
          </a:lstStyle>
          <a:p>
            <a:pPr rtl="0"/>
            <a:fld id="{EC9CDF57-59EE-479F-9E08-1EDDE128FAD2}" type="datetime1">
              <a:rPr lang="ro-RO" smtClean="0">
                <a:latin typeface="Calibri" panose="020F0502020204030204" pitchFamily="34" charset="0"/>
              </a:rPr>
              <a:t>14.03.2023</a:t>
            </a:fld>
            <a:endParaRPr lang="ro-RO" dirty="0">
              <a:latin typeface="Calibri" panose="020F0502020204030204" pitchFamily="34" charset="0"/>
            </a:endParaRPr>
          </a:p>
        </p:txBody>
      </p:sp>
      <p:sp>
        <p:nvSpPr>
          <p:cNvPr id="4" name="Substituent subsol 3"/>
          <p:cNvSpPr>
            <a:spLocks noGrp="1"/>
          </p:cNvSpPr>
          <p:nvPr>
            <p:ph type="ftr" sz="quarter" idx="2"/>
          </p:nvPr>
        </p:nvSpPr>
        <p:spPr>
          <a:xfrm>
            <a:off x="1" y="9377322"/>
            <a:ext cx="2945659" cy="495347"/>
          </a:xfrm>
          <a:prstGeom prst="rect">
            <a:avLst/>
          </a:prstGeom>
        </p:spPr>
        <p:txBody>
          <a:bodyPr vert="horz" lIns="92455" tIns="46227" rIns="92455" bIns="46227" rtlCol="0" anchor="b"/>
          <a:lstStyle>
            <a:lvl1pPr algn="l">
              <a:defRPr sz="1200"/>
            </a:lvl1pPr>
          </a:lstStyle>
          <a:p>
            <a:pPr rtl="0"/>
            <a:endParaRPr lang="ro-RO" dirty="0">
              <a:latin typeface="Calibri" panose="020F0502020204030204" pitchFamily="34" charset="0"/>
            </a:endParaRPr>
          </a:p>
        </p:txBody>
      </p:sp>
      <p:sp>
        <p:nvSpPr>
          <p:cNvPr id="5" name="Substituent număr diapozitiv 4"/>
          <p:cNvSpPr>
            <a:spLocks noGrp="1"/>
          </p:cNvSpPr>
          <p:nvPr>
            <p:ph type="sldNum" sz="quarter" idx="3"/>
          </p:nvPr>
        </p:nvSpPr>
        <p:spPr>
          <a:xfrm>
            <a:off x="3850444" y="9377322"/>
            <a:ext cx="2945659" cy="495347"/>
          </a:xfrm>
          <a:prstGeom prst="rect">
            <a:avLst/>
          </a:prstGeom>
        </p:spPr>
        <p:txBody>
          <a:bodyPr vert="horz" lIns="92455" tIns="46227" rIns="92455" bIns="46227" rtlCol="0" anchor="b"/>
          <a:lstStyle>
            <a:lvl1pPr algn="r">
              <a:defRPr sz="1200"/>
            </a:lvl1pPr>
          </a:lstStyle>
          <a:p>
            <a:pPr rtl="0"/>
            <a:fld id="{C60DD202-58A1-4ABD-B068-DFFCA0C44EAC}" type="slidenum">
              <a:rPr lang="ro-RO" smtClean="0">
                <a:latin typeface="Calibri" panose="020F0502020204030204" pitchFamily="34" charset="0"/>
              </a:rPr>
              <a:t>‹#›</a:t>
            </a:fld>
            <a:endParaRPr lang="ro-RO" dirty="0">
              <a:latin typeface="Calibri" panose="020F0502020204030204" pitchFamily="34" charset="0"/>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1" y="5"/>
            <a:ext cx="2945659" cy="493633"/>
          </a:xfrm>
          <a:prstGeom prst="rect">
            <a:avLst/>
          </a:prstGeom>
        </p:spPr>
        <p:txBody>
          <a:bodyPr vert="horz" lIns="92455" tIns="46227" rIns="92455" bIns="46227" rtlCol="0"/>
          <a:lstStyle>
            <a:lvl1pPr algn="l">
              <a:defRPr sz="1200">
                <a:latin typeface="Calibri" panose="020F0502020204030204" pitchFamily="34" charset="0"/>
              </a:defRPr>
            </a:lvl1pPr>
          </a:lstStyle>
          <a:p>
            <a:endParaRPr lang="ro-RO" dirty="0"/>
          </a:p>
        </p:txBody>
      </p:sp>
      <p:sp>
        <p:nvSpPr>
          <p:cNvPr id="3" name="Substituent dată 2"/>
          <p:cNvSpPr>
            <a:spLocks noGrp="1"/>
          </p:cNvSpPr>
          <p:nvPr>
            <p:ph type="dt" idx="1"/>
          </p:nvPr>
        </p:nvSpPr>
        <p:spPr>
          <a:xfrm>
            <a:off x="3850444" y="5"/>
            <a:ext cx="2945659" cy="493633"/>
          </a:xfrm>
          <a:prstGeom prst="rect">
            <a:avLst/>
          </a:prstGeom>
        </p:spPr>
        <p:txBody>
          <a:bodyPr vert="horz" lIns="92455" tIns="46227" rIns="92455" bIns="46227" rtlCol="0"/>
          <a:lstStyle>
            <a:lvl1pPr algn="r">
              <a:defRPr sz="1200">
                <a:latin typeface="Calibri" panose="020F0502020204030204" pitchFamily="34" charset="0"/>
              </a:defRPr>
            </a:lvl1pPr>
          </a:lstStyle>
          <a:p>
            <a:fld id="{2475D297-B1EA-4C94-B5E1-95FC24E51310}" type="datetime1">
              <a:rPr lang="ro-RO" smtClean="0"/>
              <a:pPr/>
              <a:t>14.03.2023</a:t>
            </a:fld>
            <a:endParaRPr lang="ro-RO" dirty="0"/>
          </a:p>
        </p:txBody>
      </p:sp>
      <p:sp>
        <p:nvSpPr>
          <p:cNvPr id="4" name="Substituent imagine diapozitiv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2455" tIns="46227" rIns="92455" bIns="46227" rtlCol="0" anchor="ctr"/>
          <a:lstStyle/>
          <a:p>
            <a:pPr rtl="0"/>
            <a:endParaRPr lang="ro-RO" noProof="0" dirty="0"/>
          </a:p>
        </p:txBody>
      </p:sp>
      <p:sp>
        <p:nvSpPr>
          <p:cNvPr id="5" name="Substituent note 4"/>
          <p:cNvSpPr>
            <a:spLocks noGrp="1"/>
          </p:cNvSpPr>
          <p:nvPr>
            <p:ph type="body" sz="quarter" idx="3"/>
          </p:nvPr>
        </p:nvSpPr>
        <p:spPr>
          <a:xfrm>
            <a:off x="679768" y="4689516"/>
            <a:ext cx="5438140" cy="4442698"/>
          </a:xfrm>
          <a:prstGeom prst="rect">
            <a:avLst/>
          </a:prstGeom>
        </p:spPr>
        <p:txBody>
          <a:bodyPr vert="horz" lIns="92455" tIns="46227" rIns="92455" bIns="46227" rtlCol="0"/>
          <a:lstStyle/>
          <a:p>
            <a:pPr lvl="0" rtl="0"/>
            <a:r>
              <a:rPr lang="ro-RO" noProof="0" dirty="0"/>
              <a:t>Faceți clic pentru a edita stilurile de text Coordonator</a:t>
            </a:r>
          </a:p>
          <a:p>
            <a:pPr lvl="1" rtl="0"/>
            <a:r>
              <a:rPr lang="ro-RO" noProof="0" dirty="0"/>
              <a:t>Al doilea nivel</a:t>
            </a:r>
          </a:p>
          <a:p>
            <a:pPr lvl="2" rtl="0"/>
            <a:r>
              <a:rPr lang="ro-RO" noProof="0" dirty="0"/>
              <a:t>Al treilea nivel</a:t>
            </a:r>
          </a:p>
          <a:p>
            <a:pPr lvl="3" rtl="0"/>
            <a:r>
              <a:rPr lang="ro-RO" noProof="0" dirty="0"/>
              <a:t>Al patrulea nivel</a:t>
            </a:r>
          </a:p>
          <a:p>
            <a:pPr lvl="4" rtl="0"/>
            <a:r>
              <a:rPr lang="ro-RO" noProof="0" dirty="0"/>
              <a:t>Al cincilea nivel</a:t>
            </a:r>
          </a:p>
        </p:txBody>
      </p:sp>
      <p:sp>
        <p:nvSpPr>
          <p:cNvPr id="6" name="Substituent subsol 5"/>
          <p:cNvSpPr>
            <a:spLocks noGrp="1"/>
          </p:cNvSpPr>
          <p:nvPr>
            <p:ph type="ftr" sz="quarter" idx="4"/>
          </p:nvPr>
        </p:nvSpPr>
        <p:spPr>
          <a:xfrm>
            <a:off x="1" y="9377321"/>
            <a:ext cx="2945659" cy="493633"/>
          </a:xfrm>
          <a:prstGeom prst="rect">
            <a:avLst/>
          </a:prstGeom>
        </p:spPr>
        <p:txBody>
          <a:bodyPr vert="horz" lIns="92455" tIns="46227" rIns="92455" bIns="46227" rtlCol="0" anchor="b"/>
          <a:lstStyle>
            <a:lvl1pPr algn="l">
              <a:defRPr sz="1200">
                <a:latin typeface="Calibri" panose="020F0502020204030204" pitchFamily="34" charset="0"/>
              </a:defRPr>
            </a:lvl1pPr>
          </a:lstStyle>
          <a:p>
            <a:endParaRPr lang="ro-RO" dirty="0"/>
          </a:p>
        </p:txBody>
      </p:sp>
      <p:sp>
        <p:nvSpPr>
          <p:cNvPr id="7" name="Substituent număr diapozitiv 6"/>
          <p:cNvSpPr>
            <a:spLocks noGrp="1"/>
          </p:cNvSpPr>
          <p:nvPr>
            <p:ph type="sldNum" sz="quarter" idx="5"/>
          </p:nvPr>
        </p:nvSpPr>
        <p:spPr>
          <a:xfrm>
            <a:off x="3850444" y="9377321"/>
            <a:ext cx="2945659" cy="493633"/>
          </a:xfrm>
          <a:prstGeom prst="rect">
            <a:avLst/>
          </a:prstGeom>
        </p:spPr>
        <p:txBody>
          <a:bodyPr vert="horz" lIns="92455" tIns="46227" rIns="92455" bIns="46227" rtlCol="0" anchor="b"/>
          <a:lstStyle>
            <a:lvl1pPr algn="r">
              <a:defRPr sz="1200">
                <a:latin typeface="Calibri" panose="020F0502020204030204" pitchFamily="34" charset="0"/>
              </a:defRPr>
            </a:lvl1pPr>
          </a:lstStyle>
          <a:p>
            <a:fld id="{F93199CD-3E1B-4AE6-990F-76F925F5EA9F}" type="slidenum">
              <a:rPr lang="ro-RO" smtClean="0"/>
              <a:pPr/>
              <a:t>‹#›</a:t>
            </a:fld>
            <a:endParaRPr lang="ro-RO"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a:t>
            </a:fld>
            <a:endParaRPr lang="ro-RO" dirty="0"/>
          </a:p>
        </p:txBody>
      </p:sp>
    </p:spTree>
    <p:extLst>
      <p:ext uri="{BB962C8B-B14F-4D97-AF65-F5344CB8AC3E}">
        <p14:creationId xmlns:p14="http://schemas.microsoft.com/office/powerpoint/2010/main" val="1061918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10</a:t>
            </a:fld>
            <a:endParaRPr lang="ro-RO" dirty="0"/>
          </a:p>
        </p:txBody>
      </p:sp>
    </p:spTree>
    <p:extLst>
      <p:ext uri="{BB962C8B-B14F-4D97-AF65-F5344CB8AC3E}">
        <p14:creationId xmlns:p14="http://schemas.microsoft.com/office/powerpoint/2010/main" val="3565147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11</a:t>
            </a:fld>
            <a:endParaRPr lang="ro-RO" dirty="0"/>
          </a:p>
        </p:txBody>
      </p:sp>
    </p:spTree>
    <p:extLst>
      <p:ext uri="{BB962C8B-B14F-4D97-AF65-F5344CB8AC3E}">
        <p14:creationId xmlns:p14="http://schemas.microsoft.com/office/powerpoint/2010/main" val="590524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12</a:t>
            </a:fld>
            <a:endParaRPr lang="ro-RO" dirty="0"/>
          </a:p>
        </p:txBody>
      </p:sp>
    </p:spTree>
    <p:extLst>
      <p:ext uri="{BB962C8B-B14F-4D97-AF65-F5344CB8AC3E}">
        <p14:creationId xmlns:p14="http://schemas.microsoft.com/office/powerpoint/2010/main" val="212390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13</a:t>
            </a:fld>
            <a:endParaRPr lang="ro-RO" dirty="0"/>
          </a:p>
        </p:txBody>
      </p:sp>
    </p:spTree>
    <p:extLst>
      <p:ext uri="{BB962C8B-B14F-4D97-AF65-F5344CB8AC3E}">
        <p14:creationId xmlns:p14="http://schemas.microsoft.com/office/powerpoint/2010/main" val="370226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14</a:t>
            </a:fld>
            <a:endParaRPr lang="ro-RO" dirty="0"/>
          </a:p>
        </p:txBody>
      </p:sp>
    </p:spTree>
    <p:extLst>
      <p:ext uri="{BB962C8B-B14F-4D97-AF65-F5344CB8AC3E}">
        <p14:creationId xmlns:p14="http://schemas.microsoft.com/office/powerpoint/2010/main" val="2158408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15</a:t>
            </a:fld>
            <a:endParaRPr lang="ro-RO" dirty="0"/>
          </a:p>
        </p:txBody>
      </p:sp>
    </p:spTree>
    <p:extLst>
      <p:ext uri="{BB962C8B-B14F-4D97-AF65-F5344CB8AC3E}">
        <p14:creationId xmlns:p14="http://schemas.microsoft.com/office/powerpoint/2010/main" val="247456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16</a:t>
            </a:fld>
            <a:endParaRPr lang="ro-RO" dirty="0"/>
          </a:p>
        </p:txBody>
      </p:sp>
    </p:spTree>
    <p:extLst>
      <p:ext uri="{BB962C8B-B14F-4D97-AF65-F5344CB8AC3E}">
        <p14:creationId xmlns:p14="http://schemas.microsoft.com/office/powerpoint/2010/main" val="2029534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17</a:t>
            </a:fld>
            <a:endParaRPr lang="ro-RO" dirty="0"/>
          </a:p>
        </p:txBody>
      </p:sp>
    </p:spTree>
    <p:extLst>
      <p:ext uri="{BB962C8B-B14F-4D97-AF65-F5344CB8AC3E}">
        <p14:creationId xmlns:p14="http://schemas.microsoft.com/office/powerpoint/2010/main" val="3394380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18</a:t>
            </a:fld>
            <a:endParaRPr lang="ro-RO" dirty="0"/>
          </a:p>
        </p:txBody>
      </p:sp>
    </p:spTree>
    <p:extLst>
      <p:ext uri="{BB962C8B-B14F-4D97-AF65-F5344CB8AC3E}">
        <p14:creationId xmlns:p14="http://schemas.microsoft.com/office/powerpoint/2010/main" val="50637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19</a:t>
            </a:fld>
            <a:endParaRPr lang="ro-RO" dirty="0"/>
          </a:p>
        </p:txBody>
      </p:sp>
    </p:spTree>
    <p:extLst>
      <p:ext uri="{BB962C8B-B14F-4D97-AF65-F5344CB8AC3E}">
        <p14:creationId xmlns:p14="http://schemas.microsoft.com/office/powerpoint/2010/main" val="421932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a:t>
            </a:fld>
            <a:endParaRPr lang="ro-RO" dirty="0"/>
          </a:p>
        </p:txBody>
      </p:sp>
    </p:spTree>
    <p:extLst>
      <p:ext uri="{BB962C8B-B14F-4D97-AF65-F5344CB8AC3E}">
        <p14:creationId xmlns:p14="http://schemas.microsoft.com/office/powerpoint/2010/main" val="294879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20</a:t>
            </a:fld>
            <a:endParaRPr lang="ro-RO" dirty="0"/>
          </a:p>
        </p:txBody>
      </p:sp>
    </p:spTree>
    <p:extLst>
      <p:ext uri="{BB962C8B-B14F-4D97-AF65-F5344CB8AC3E}">
        <p14:creationId xmlns:p14="http://schemas.microsoft.com/office/powerpoint/2010/main" val="1253608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21</a:t>
            </a:fld>
            <a:endParaRPr lang="ro-RO" dirty="0"/>
          </a:p>
        </p:txBody>
      </p:sp>
    </p:spTree>
    <p:extLst>
      <p:ext uri="{BB962C8B-B14F-4D97-AF65-F5344CB8AC3E}">
        <p14:creationId xmlns:p14="http://schemas.microsoft.com/office/powerpoint/2010/main" val="2046354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22</a:t>
            </a:fld>
            <a:endParaRPr lang="ro-RO" dirty="0"/>
          </a:p>
        </p:txBody>
      </p:sp>
    </p:spTree>
    <p:extLst>
      <p:ext uri="{BB962C8B-B14F-4D97-AF65-F5344CB8AC3E}">
        <p14:creationId xmlns:p14="http://schemas.microsoft.com/office/powerpoint/2010/main" val="2518900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23</a:t>
            </a:fld>
            <a:endParaRPr lang="ro-RO" dirty="0"/>
          </a:p>
        </p:txBody>
      </p:sp>
    </p:spTree>
    <p:extLst>
      <p:ext uri="{BB962C8B-B14F-4D97-AF65-F5344CB8AC3E}">
        <p14:creationId xmlns:p14="http://schemas.microsoft.com/office/powerpoint/2010/main" val="4194674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24</a:t>
            </a:fld>
            <a:endParaRPr lang="ro-RO" dirty="0"/>
          </a:p>
        </p:txBody>
      </p:sp>
    </p:spTree>
    <p:extLst>
      <p:ext uri="{BB962C8B-B14F-4D97-AF65-F5344CB8AC3E}">
        <p14:creationId xmlns:p14="http://schemas.microsoft.com/office/powerpoint/2010/main" val="1165698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25</a:t>
            </a:fld>
            <a:endParaRPr lang="ro-RO" dirty="0"/>
          </a:p>
        </p:txBody>
      </p:sp>
    </p:spTree>
    <p:extLst>
      <p:ext uri="{BB962C8B-B14F-4D97-AF65-F5344CB8AC3E}">
        <p14:creationId xmlns:p14="http://schemas.microsoft.com/office/powerpoint/2010/main" val="4015746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26</a:t>
            </a:fld>
            <a:endParaRPr lang="ro-RO" dirty="0"/>
          </a:p>
        </p:txBody>
      </p:sp>
    </p:spTree>
    <p:extLst>
      <p:ext uri="{BB962C8B-B14F-4D97-AF65-F5344CB8AC3E}">
        <p14:creationId xmlns:p14="http://schemas.microsoft.com/office/powerpoint/2010/main" val="1960592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27</a:t>
            </a:fld>
            <a:endParaRPr lang="ro-RO" dirty="0"/>
          </a:p>
        </p:txBody>
      </p:sp>
    </p:spTree>
    <p:extLst>
      <p:ext uri="{BB962C8B-B14F-4D97-AF65-F5344CB8AC3E}">
        <p14:creationId xmlns:p14="http://schemas.microsoft.com/office/powerpoint/2010/main" val="117849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28</a:t>
            </a:fld>
            <a:endParaRPr lang="ro-RO" dirty="0"/>
          </a:p>
        </p:txBody>
      </p:sp>
    </p:spTree>
    <p:extLst>
      <p:ext uri="{BB962C8B-B14F-4D97-AF65-F5344CB8AC3E}">
        <p14:creationId xmlns:p14="http://schemas.microsoft.com/office/powerpoint/2010/main" val="3294000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29</a:t>
            </a:fld>
            <a:endParaRPr lang="ro-RO" dirty="0"/>
          </a:p>
        </p:txBody>
      </p:sp>
    </p:spTree>
    <p:extLst>
      <p:ext uri="{BB962C8B-B14F-4D97-AF65-F5344CB8AC3E}">
        <p14:creationId xmlns:p14="http://schemas.microsoft.com/office/powerpoint/2010/main" val="18808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a:t>
            </a:fld>
            <a:endParaRPr lang="ro-RO" dirty="0"/>
          </a:p>
        </p:txBody>
      </p:sp>
    </p:spTree>
    <p:extLst>
      <p:ext uri="{BB962C8B-B14F-4D97-AF65-F5344CB8AC3E}">
        <p14:creationId xmlns:p14="http://schemas.microsoft.com/office/powerpoint/2010/main" val="1401965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30</a:t>
            </a:fld>
            <a:endParaRPr lang="ro-RO" dirty="0"/>
          </a:p>
        </p:txBody>
      </p:sp>
    </p:spTree>
    <p:extLst>
      <p:ext uri="{BB962C8B-B14F-4D97-AF65-F5344CB8AC3E}">
        <p14:creationId xmlns:p14="http://schemas.microsoft.com/office/powerpoint/2010/main" val="3916310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31</a:t>
            </a:fld>
            <a:endParaRPr lang="ro-RO" dirty="0"/>
          </a:p>
        </p:txBody>
      </p:sp>
    </p:spTree>
    <p:extLst>
      <p:ext uri="{BB962C8B-B14F-4D97-AF65-F5344CB8AC3E}">
        <p14:creationId xmlns:p14="http://schemas.microsoft.com/office/powerpoint/2010/main" val="185935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32</a:t>
            </a:fld>
            <a:endParaRPr lang="ro-RO" dirty="0"/>
          </a:p>
        </p:txBody>
      </p:sp>
    </p:spTree>
    <p:extLst>
      <p:ext uri="{BB962C8B-B14F-4D97-AF65-F5344CB8AC3E}">
        <p14:creationId xmlns:p14="http://schemas.microsoft.com/office/powerpoint/2010/main" val="47515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33</a:t>
            </a:fld>
            <a:endParaRPr lang="ro-RO" dirty="0"/>
          </a:p>
        </p:txBody>
      </p:sp>
    </p:spTree>
    <p:extLst>
      <p:ext uri="{BB962C8B-B14F-4D97-AF65-F5344CB8AC3E}">
        <p14:creationId xmlns:p14="http://schemas.microsoft.com/office/powerpoint/2010/main" val="1899492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34</a:t>
            </a:fld>
            <a:endParaRPr lang="ro-RO" dirty="0"/>
          </a:p>
        </p:txBody>
      </p:sp>
    </p:spTree>
    <p:extLst>
      <p:ext uri="{BB962C8B-B14F-4D97-AF65-F5344CB8AC3E}">
        <p14:creationId xmlns:p14="http://schemas.microsoft.com/office/powerpoint/2010/main" val="104637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35</a:t>
            </a:fld>
            <a:endParaRPr lang="ro-RO" dirty="0"/>
          </a:p>
        </p:txBody>
      </p:sp>
    </p:spTree>
    <p:extLst>
      <p:ext uri="{BB962C8B-B14F-4D97-AF65-F5344CB8AC3E}">
        <p14:creationId xmlns:p14="http://schemas.microsoft.com/office/powerpoint/2010/main" val="1986209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36</a:t>
            </a:fld>
            <a:endParaRPr lang="ro-RO" dirty="0"/>
          </a:p>
        </p:txBody>
      </p:sp>
    </p:spTree>
    <p:extLst>
      <p:ext uri="{BB962C8B-B14F-4D97-AF65-F5344CB8AC3E}">
        <p14:creationId xmlns:p14="http://schemas.microsoft.com/office/powerpoint/2010/main" val="275449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37</a:t>
            </a:fld>
            <a:endParaRPr lang="ro-RO" dirty="0"/>
          </a:p>
        </p:txBody>
      </p:sp>
    </p:spTree>
    <p:extLst>
      <p:ext uri="{BB962C8B-B14F-4D97-AF65-F5344CB8AC3E}">
        <p14:creationId xmlns:p14="http://schemas.microsoft.com/office/powerpoint/2010/main" val="1883563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38</a:t>
            </a:fld>
            <a:endParaRPr lang="ro-RO" dirty="0"/>
          </a:p>
        </p:txBody>
      </p:sp>
    </p:spTree>
    <p:extLst>
      <p:ext uri="{BB962C8B-B14F-4D97-AF65-F5344CB8AC3E}">
        <p14:creationId xmlns:p14="http://schemas.microsoft.com/office/powerpoint/2010/main" val="1587433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39</a:t>
            </a:fld>
            <a:endParaRPr lang="ro-RO" dirty="0"/>
          </a:p>
        </p:txBody>
      </p:sp>
    </p:spTree>
    <p:extLst>
      <p:ext uri="{BB962C8B-B14F-4D97-AF65-F5344CB8AC3E}">
        <p14:creationId xmlns:p14="http://schemas.microsoft.com/office/powerpoint/2010/main" val="205892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a:t>
            </a:fld>
            <a:endParaRPr lang="ro-RO" dirty="0"/>
          </a:p>
        </p:txBody>
      </p:sp>
    </p:spTree>
    <p:extLst>
      <p:ext uri="{BB962C8B-B14F-4D97-AF65-F5344CB8AC3E}">
        <p14:creationId xmlns:p14="http://schemas.microsoft.com/office/powerpoint/2010/main" val="3180538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40</a:t>
            </a:fld>
            <a:endParaRPr lang="ro-RO" dirty="0"/>
          </a:p>
        </p:txBody>
      </p:sp>
    </p:spTree>
    <p:extLst>
      <p:ext uri="{BB962C8B-B14F-4D97-AF65-F5344CB8AC3E}">
        <p14:creationId xmlns:p14="http://schemas.microsoft.com/office/powerpoint/2010/main" val="3593071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41</a:t>
            </a:fld>
            <a:endParaRPr lang="ro-RO" dirty="0"/>
          </a:p>
        </p:txBody>
      </p:sp>
    </p:spTree>
    <p:extLst>
      <p:ext uri="{BB962C8B-B14F-4D97-AF65-F5344CB8AC3E}">
        <p14:creationId xmlns:p14="http://schemas.microsoft.com/office/powerpoint/2010/main" val="3678743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42</a:t>
            </a:fld>
            <a:endParaRPr lang="ro-RO" dirty="0"/>
          </a:p>
        </p:txBody>
      </p:sp>
    </p:spTree>
    <p:extLst>
      <p:ext uri="{BB962C8B-B14F-4D97-AF65-F5344CB8AC3E}">
        <p14:creationId xmlns:p14="http://schemas.microsoft.com/office/powerpoint/2010/main" val="277961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43</a:t>
            </a:fld>
            <a:endParaRPr lang="ro-RO" dirty="0"/>
          </a:p>
        </p:txBody>
      </p:sp>
    </p:spTree>
    <p:extLst>
      <p:ext uri="{BB962C8B-B14F-4D97-AF65-F5344CB8AC3E}">
        <p14:creationId xmlns:p14="http://schemas.microsoft.com/office/powerpoint/2010/main" val="593894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44</a:t>
            </a:fld>
            <a:endParaRPr lang="ro-RO" dirty="0"/>
          </a:p>
        </p:txBody>
      </p:sp>
    </p:spTree>
    <p:extLst>
      <p:ext uri="{BB962C8B-B14F-4D97-AF65-F5344CB8AC3E}">
        <p14:creationId xmlns:p14="http://schemas.microsoft.com/office/powerpoint/2010/main" val="1904466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45</a:t>
            </a:fld>
            <a:endParaRPr lang="ro-RO" dirty="0"/>
          </a:p>
        </p:txBody>
      </p:sp>
    </p:spTree>
    <p:extLst>
      <p:ext uri="{BB962C8B-B14F-4D97-AF65-F5344CB8AC3E}">
        <p14:creationId xmlns:p14="http://schemas.microsoft.com/office/powerpoint/2010/main" val="2127728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46</a:t>
            </a:fld>
            <a:endParaRPr lang="ro-RO" dirty="0"/>
          </a:p>
        </p:txBody>
      </p:sp>
    </p:spTree>
    <p:extLst>
      <p:ext uri="{BB962C8B-B14F-4D97-AF65-F5344CB8AC3E}">
        <p14:creationId xmlns:p14="http://schemas.microsoft.com/office/powerpoint/2010/main" val="3823406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47</a:t>
            </a:fld>
            <a:endParaRPr lang="ro-RO" dirty="0"/>
          </a:p>
        </p:txBody>
      </p:sp>
    </p:spTree>
    <p:extLst>
      <p:ext uri="{BB962C8B-B14F-4D97-AF65-F5344CB8AC3E}">
        <p14:creationId xmlns:p14="http://schemas.microsoft.com/office/powerpoint/2010/main" val="203254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5</a:t>
            </a:fld>
            <a:endParaRPr lang="ro-RO" dirty="0"/>
          </a:p>
        </p:txBody>
      </p:sp>
    </p:spTree>
    <p:extLst>
      <p:ext uri="{BB962C8B-B14F-4D97-AF65-F5344CB8AC3E}">
        <p14:creationId xmlns:p14="http://schemas.microsoft.com/office/powerpoint/2010/main" val="78141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6</a:t>
            </a:fld>
            <a:endParaRPr lang="ro-RO" dirty="0"/>
          </a:p>
        </p:txBody>
      </p:sp>
    </p:spTree>
    <p:extLst>
      <p:ext uri="{BB962C8B-B14F-4D97-AF65-F5344CB8AC3E}">
        <p14:creationId xmlns:p14="http://schemas.microsoft.com/office/powerpoint/2010/main" val="193380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7</a:t>
            </a:fld>
            <a:endParaRPr lang="ro-RO" dirty="0"/>
          </a:p>
        </p:txBody>
      </p:sp>
    </p:spTree>
    <p:extLst>
      <p:ext uri="{BB962C8B-B14F-4D97-AF65-F5344CB8AC3E}">
        <p14:creationId xmlns:p14="http://schemas.microsoft.com/office/powerpoint/2010/main" val="524840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8</a:t>
            </a:fld>
            <a:endParaRPr lang="ro-RO" dirty="0"/>
          </a:p>
        </p:txBody>
      </p:sp>
    </p:spTree>
    <p:extLst>
      <p:ext uri="{BB962C8B-B14F-4D97-AF65-F5344CB8AC3E}">
        <p14:creationId xmlns:p14="http://schemas.microsoft.com/office/powerpoint/2010/main" val="328548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rtl="0"/>
            <a:fld id="{F93199CD-3E1B-4AE6-990F-76F925F5EA9F}" type="slidenum">
              <a:rPr lang="ro-RO" smtClean="0"/>
              <a:t>9</a:t>
            </a:fld>
            <a:endParaRPr lang="ro-RO" dirty="0"/>
          </a:p>
        </p:txBody>
      </p:sp>
    </p:spTree>
    <p:extLst>
      <p:ext uri="{BB962C8B-B14F-4D97-AF65-F5344CB8AC3E}">
        <p14:creationId xmlns:p14="http://schemas.microsoft.com/office/powerpoint/2010/main" val="135495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9" name="Imagine 8" descr="Val oceanic ma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6551612" cy="6857942"/>
          </a:xfrm>
          <a:prstGeom prst="rect">
            <a:avLst/>
          </a:prstGeom>
        </p:spPr>
      </p:pic>
      <p:sp>
        <p:nvSpPr>
          <p:cNvPr id="8" name="Dreptunghi 7"/>
          <p:cNvSpPr/>
          <p:nvPr/>
        </p:nvSpPr>
        <p:spPr>
          <a:xfrm>
            <a:off x="6094411" y="0"/>
            <a:ext cx="4572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noProof="0" dirty="0">
              <a:latin typeface="Calibri" panose="020F0502020204030204" pitchFamily="34" charset="0"/>
            </a:endParaRPr>
          </a:p>
        </p:txBody>
      </p:sp>
      <p:sp>
        <p:nvSpPr>
          <p:cNvPr id="2" name="Titlu 1"/>
          <p:cNvSpPr>
            <a:spLocks noGrp="1"/>
          </p:cNvSpPr>
          <p:nvPr>
            <p:ph type="ctrTitle"/>
          </p:nvPr>
        </p:nvSpPr>
        <p:spPr>
          <a:xfrm>
            <a:off x="7008813" y="1600200"/>
            <a:ext cx="4572001" cy="3733800"/>
          </a:xfrm>
        </p:spPr>
        <p:txBody>
          <a:bodyPr rtlCol="0" anchor="b">
            <a:normAutofit/>
          </a:bodyPr>
          <a:lstStyle>
            <a:lvl1pPr>
              <a:lnSpc>
                <a:spcPct val="80000"/>
              </a:lnSpc>
              <a:defRPr sz="5400">
                <a:solidFill>
                  <a:schemeClr val="tx1"/>
                </a:solidFill>
                <a:latin typeface="Calibri" panose="020F0502020204030204" pitchFamily="34" charset="0"/>
              </a:defRPr>
            </a:lvl1pPr>
          </a:lstStyle>
          <a:p>
            <a:pPr rtl="0"/>
            <a:r>
              <a:rPr lang="ro-RO" noProof="0"/>
              <a:t>Faceți clic pentru a edita stilul de titlu coordonator</a:t>
            </a:r>
            <a:endParaRPr lang="ro-RO" noProof="0" dirty="0"/>
          </a:p>
        </p:txBody>
      </p:sp>
      <p:sp>
        <p:nvSpPr>
          <p:cNvPr id="3" name="Subtitlu 2"/>
          <p:cNvSpPr>
            <a:spLocks noGrp="1"/>
          </p:cNvSpPr>
          <p:nvPr>
            <p:ph type="subTitle" idx="1"/>
          </p:nvPr>
        </p:nvSpPr>
        <p:spPr>
          <a:xfrm>
            <a:off x="7008813" y="5562599"/>
            <a:ext cx="4571999" cy="835025"/>
          </a:xfrm>
        </p:spPr>
        <p:txBody>
          <a:bodyPr rtlCol="0">
            <a:normAutofit/>
          </a:bodyPr>
          <a:lstStyle>
            <a:lvl1pPr marL="0" indent="0" algn="l">
              <a:spcBef>
                <a:spcPts val="0"/>
              </a:spcBef>
              <a:buNone/>
              <a:defRPr sz="2000" cap="none" baseline="0">
                <a:solidFill>
                  <a:schemeClr val="tx2"/>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o-RO" noProof="0"/>
              <a:t>Faceți clic pentru a edita stilul de subtitlu coordonator</a:t>
            </a:r>
            <a:endParaRPr lang="ro-RO"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u și text vertical">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text vertical 2"/>
          <p:cNvSpPr>
            <a:spLocks noGrp="1"/>
          </p:cNvSpPr>
          <p:nvPr>
            <p:ph type="body" orient="vert" idx="1"/>
          </p:nvPr>
        </p:nvSpPr>
        <p:spPr/>
        <p:txBody>
          <a:bodyPr vert="eaVert" rtlCol="0"/>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5" name="Substituent subsol 4"/>
          <p:cNvSpPr>
            <a:spLocks noGrp="1"/>
          </p:cNvSpPr>
          <p:nvPr>
            <p:ph type="ftr" sz="quarter" idx="11"/>
          </p:nvPr>
        </p:nvSpPr>
        <p:spPr/>
        <p:txBody>
          <a:bodyPr rtlCol="0"/>
          <a:lstStyle/>
          <a:p>
            <a:pPr rtl="0"/>
            <a:r>
              <a:rPr lang="ro-RO" noProof="0" dirty="0"/>
              <a:t>Adăugați un subsol</a:t>
            </a:r>
          </a:p>
        </p:txBody>
      </p:sp>
      <p:sp>
        <p:nvSpPr>
          <p:cNvPr id="4" name="Substituent dată 3"/>
          <p:cNvSpPr>
            <a:spLocks noGrp="1"/>
          </p:cNvSpPr>
          <p:nvPr>
            <p:ph type="dt" sz="half" idx="10"/>
          </p:nvPr>
        </p:nvSpPr>
        <p:spPr/>
        <p:txBody>
          <a:bodyPr rtlCol="0"/>
          <a:lstStyle/>
          <a:p>
            <a:pPr rtl="0"/>
            <a:fld id="{F5E64793-33C9-4465-871C-04CD95F55A97}" type="datetime1">
              <a:rPr lang="ro-RO" noProof="0" smtClean="0"/>
              <a:t>14.03.2023</a:t>
            </a:fld>
            <a:endParaRPr lang="ro-RO" noProof="0" dirty="0"/>
          </a:p>
        </p:txBody>
      </p:sp>
      <p:sp>
        <p:nvSpPr>
          <p:cNvPr id="6" name="Substituent număr diapozitiv 5"/>
          <p:cNvSpPr>
            <a:spLocks noGrp="1"/>
          </p:cNvSpPr>
          <p:nvPr>
            <p:ph type="sldNum" sz="quarter" idx="12"/>
          </p:nvPr>
        </p:nvSpPr>
        <p:spPr/>
        <p:txBody>
          <a:bodyPr rtlCol="0"/>
          <a:lstStyle/>
          <a:p>
            <a:pPr rtl="0"/>
            <a:fld id="{2A013F82-EE5E-44EE-A61D-E31C6657F26F}" type="slidenum">
              <a:rPr lang="ro-RO" noProof="0" smtClean="0"/>
              <a:t>‹#›</a:t>
            </a:fld>
            <a:endParaRPr lang="ro-RO"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9142412" y="609600"/>
            <a:ext cx="1981201" cy="5638800"/>
          </a:xfrm>
        </p:spPr>
        <p:txBody>
          <a:bodyPr vert="eaVert" rtlCol="0"/>
          <a:lstStyle/>
          <a:p>
            <a:pPr rtl="0"/>
            <a:r>
              <a:rPr lang="ro-RO" noProof="0"/>
              <a:t>Faceți clic pentru a edita stilul de titlu coordonator</a:t>
            </a:r>
            <a:endParaRPr lang="ro-RO" noProof="0" dirty="0"/>
          </a:p>
        </p:txBody>
      </p:sp>
      <p:sp>
        <p:nvSpPr>
          <p:cNvPr id="3" name="Substituent text vertical 2"/>
          <p:cNvSpPr>
            <a:spLocks noGrp="1"/>
          </p:cNvSpPr>
          <p:nvPr>
            <p:ph type="body" orient="vert" idx="1"/>
          </p:nvPr>
        </p:nvSpPr>
        <p:spPr>
          <a:xfrm>
            <a:off x="1522412" y="609600"/>
            <a:ext cx="7391399" cy="5638800"/>
          </a:xfrm>
        </p:spPr>
        <p:txBody>
          <a:bodyPr vert="eaVert" rtlCol="0"/>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5" name="Substituent subsol 4"/>
          <p:cNvSpPr>
            <a:spLocks noGrp="1"/>
          </p:cNvSpPr>
          <p:nvPr>
            <p:ph type="ftr" sz="quarter" idx="11"/>
          </p:nvPr>
        </p:nvSpPr>
        <p:spPr/>
        <p:txBody>
          <a:bodyPr rtlCol="0"/>
          <a:lstStyle/>
          <a:p>
            <a:pPr rtl="0"/>
            <a:r>
              <a:rPr lang="ro-RO" noProof="0" dirty="0"/>
              <a:t>Adăugați un subsol</a:t>
            </a:r>
          </a:p>
        </p:txBody>
      </p:sp>
      <p:sp>
        <p:nvSpPr>
          <p:cNvPr id="4" name="Substituent dată 3"/>
          <p:cNvSpPr>
            <a:spLocks noGrp="1"/>
          </p:cNvSpPr>
          <p:nvPr>
            <p:ph type="dt" sz="half" idx="10"/>
          </p:nvPr>
        </p:nvSpPr>
        <p:spPr/>
        <p:txBody>
          <a:bodyPr rtlCol="0"/>
          <a:lstStyle/>
          <a:p>
            <a:pPr rtl="0"/>
            <a:fld id="{6BEBE622-BA44-4D00-B4A8-A67132028438}" type="datetime1">
              <a:rPr lang="ro-RO" noProof="0" smtClean="0"/>
              <a:t>14.03.2023</a:t>
            </a:fld>
            <a:endParaRPr lang="ro-RO" noProof="0" dirty="0"/>
          </a:p>
        </p:txBody>
      </p:sp>
      <p:sp>
        <p:nvSpPr>
          <p:cNvPr id="6" name="Substituent număr diapozitiv 5"/>
          <p:cNvSpPr>
            <a:spLocks noGrp="1"/>
          </p:cNvSpPr>
          <p:nvPr>
            <p:ph type="sldNum" sz="quarter" idx="12"/>
          </p:nvPr>
        </p:nvSpPr>
        <p:spPr/>
        <p:txBody>
          <a:bodyPr rtlCol="0"/>
          <a:lstStyle/>
          <a:p>
            <a:pPr rtl="0"/>
            <a:fld id="{2A013F82-EE5E-44EE-A61D-E31C6657F26F}" type="slidenum">
              <a:rPr lang="ro-RO" noProof="0" smtClean="0"/>
              <a:t>‹#›</a:t>
            </a:fld>
            <a:endParaRPr lang="ro-RO"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a:defRPr>
                <a:latin typeface="Calibri" panose="020F0502020204030204" pitchFamily="34" charset="0"/>
              </a:defRPr>
            </a:lvl1pPr>
          </a:lstStyle>
          <a:p>
            <a:pPr rtl="0"/>
            <a:r>
              <a:rPr lang="ro-RO" noProof="0"/>
              <a:t>Faceți clic pentru a edita stilul de titlu coordonator</a:t>
            </a:r>
            <a:endParaRPr lang="ro-RO" noProof="0" dirty="0"/>
          </a:p>
        </p:txBody>
      </p:sp>
      <p:sp>
        <p:nvSpPr>
          <p:cNvPr id="3" name="Substituent conținut 2"/>
          <p:cNvSpPr>
            <a:spLocks noGrp="1"/>
          </p:cNvSpPr>
          <p:nvPr>
            <p:ph idx="1"/>
          </p:nvPr>
        </p:nvSpPr>
        <p:spPr/>
        <p:txBody>
          <a:bodyPr rtlCol="0"/>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vl6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subsol 4"/>
          <p:cNvSpPr>
            <a:spLocks noGrp="1"/>
          </p:cNvSpPr>
          <p:nvPr>
            <p:ph type="ftr" sz="quarter" idx="11"/>
          </p:nvPr>
        </p:nvSpPr>
        <p:spPr>
          <a:xfrm>
            <a:off x="1979611" y="6400800"/>
            <a:ext cx="5954834" cy="276228"/>
          </a:xfrm>
        </p:spPr>
        <p:txBody>
          <a:bodyPr rtlCol="0"/>
          <a:lstStyle>
            <a:lvl1pPr>
              <a:defRPr>
                <a:latin typeface="Calibri" panose="020F0502020204030204" pitchFamily="34" charset="0"/>
              </a:defRPr>
            </a:lvl1pPr>
          </a:lstStyle>
          <a:p>
            <a:r>
              <a:rPr lang="ro-RO" dirty="0"/>
              <a:t>Adăugați un subsol</a:t>
            </a:r>
          </a:p>
        </p:txBody>
      </p:sp>
      <p:sp>
        <p:nvSpPr>
          <p:cNvPr id="5" name="Substituent dată 3"/>
          <p:cNvSpPr>
            <a:spLocks noGrp="1"/>
          </p:cNvSpPr>
          <p:nvPr>
            <p:ph type="dt" sz="half" idx="10"/>
          </p:nvPr>
        </p:nvSpPr>
        <p:spPr>
          <a:xfrm>
            <a:off x="8228011" y="6400800"/>
            <a:ext cx="1548659" cy="276228"/>
          </a:xfrm>
        </p:spPr>
        <p:txBody>
          <a:bodyPr rtlCol="0"/>
          <a:lstStyle>
            <a:lvl1pPr>
              <a:defRPr>
                <a:latin typeface="Calibri" panose="020F0502020204030204" pitchFamily="34" charset="0"/>
              </a:defRPr>
            </a:lvl1pPr>
          </a:lstStyle>
          <a:p>
            <a:fld id="{6F384F15-00F1-46B9-9065-B0B83041BA13}" type="datetime1">
              <a:rPr lang="ro-RO" smtClean="0"/>
              <a:pPr/>
              <a:t>14.03.2023</a:t>
            </a:fld>
            <a:endParaRPr lang="ro-RO" dirty="0"/>
          </a:p>
        </p:txBody>
      </p:sp>
      <p:sp>
        <p:nvSpPr>
          <p:cNvPr id="6" name="Substituent număr diapozitiv 5"/>
          <p:cNvSpPr>
            <a:spLocks noGrp="1"/>
          </p:cNvSpPr>
          <p:nvPr>
            <p:ph type="sldNum" sz="quarter" idx="12"/>
          </p:nvPr>
        </p:nvSpPr>
        <p:spPr>
          <a:xfrm>
            <a:off x="10056811" y="6400800"/>
            <a:ext cx="1066802" cy="276228"/>
          </a:xfrm>
        </p:spPr>
        <p:txBody>
          <a:bodyPr rtlCol="0"/>
          <a:lstStyle>
            <a:lvl1pPr>
              <a:defRPr>
                <a:latin typeface="Calibri" panose="020F0502020204030204" pitchFamily="34" charset="0"/>
              </a:defRPr>
            </a:lvl1pPr>
          </a:lstStyle>
          <a:p>
            <a:fld id="{2A013F82-EE5E-44EE-A61D-E31C6657F26F}" type="slidenum">
              <a:rPr lang="ro-RO" smtClean="0"/>
              <a:pPr/>
              <a:t>‹#›</a:t>
            </a:fld>
            <a:endParaRPr lang="ro-RO"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2436812" y="1616074"/>
            <a:ext cx="7315198" cy="2727325"/>
          </a:xfrm>
        </p:spPr>
        <p:txBody>
          <a:bodyPr rtlCol="0" anchor="b">
            <a:normAutofit/>
          </a:bodyPr>
          <a:lstStyle>
            <a:lvl1pPr algn="l">
              <a:lnSpc>
                <a:spcPct val="80000"/>
              </a:lnSpc>
              <a:defRPr sz="4800" b="0" cap="none" baseline="0">
                <a:latin typeface="Calibri" panose="020F0502020204030204" pitchFamily="34" charset="0"/>
              </a:defRPr>
            </a:lvl1pPr>
          </a:lstStyle>
          <a:p>
            <a:pPr rtl="0"/>
            <a:r>
              <a:rPr lang="ro-RO" noProof="0"/>
              <a:t>Faceți clic pentru a edita stilul de titlu coordonator</a:t>
            </a:r>
            <a:endParaRPr lang="ro-RO" noProof="0" dirty="0"/>
          </a:p>
        </p:txBody>
      </p:sp>
      <p:sp>
        <p:nvSpPr>
          <p:cNvPr id="3" name="Substituent text 2"/>
          <p:cNvSpPr>
            <a:spLocks noGrp="1"/>
          </p:cNvSpPr>
          <p:nvPr>
            <p:ph type="body" idx="1"/>
          </p:nvPr>
        </p:nvSpPr>
        <p:spPr>
          <a:xfrm>
            <a:off x="2436814" y="4495800"/>
            <a:ext cx="7315198" cy="1673225"/>
          </a:xfrm>
        </p:spPr>
        <p:txBody>
          <a:bodyPr rtlCol="0" anchor="t">
            <a:normAutofit/>
          </a:bodyPr>
          <a:lstStyle>
            <a:lvl1pPr marL="0" indent="0">
              <a:spcBef>
                <a:spcPts val="0"/>
              </a:spcBef>
              <a:buNone/>
              <a:defRPr sz="2400" cap="none" baseline="0">
                <a:solidFill>
                  <a:schemeClr val="tx2"/>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o-RO" noProof="0"/>
              <a:t>Faceţi clic pentru a edita Master stiluri text</a:t>
            </a:r>
          </a:p>
        </p:txBody>
      </p:sp>
      <p:sp>
        <p:nvSpPr>
          <p:cNvPr id="5" name="Substituent subsol 4"/>
          <p:cNvSpPr>
            <a:spLocks noGrp="1"/>
          </p:cNvSpPr>
          <p:nvPr>
            <p:ph type="ftr" sz="quarter" idx="11"/>
          </p:nvPr>
        </p:nvSpPr>
        <p:spPr/>
        <p:txBody>
          <a:bodyPr rtlCol="0"/>
          <a:lstStyle>
            <a:lvl1pPr>
              <a:defRPr>
                <a:latin typeface="Calibri" panose="020F0502020204030204" pitchFamily="34" charset="0"/>
              </a:defRPr>
            </a:lvl1pPr>
          </a:lstStyle>
          <a:p>
            <a:r>
              <a:rPr lang="ro-RO" dirty="0"/>
              <a:t>Adăugați un subsol</a:t>
            </a:r>
          </a:p>
        </p:txBody>
      </p:sp>
      <p:sp>
        <p:nvSpPr>
          <p:cNvPr id="4" name="Substituent dată 3"/>
          <p:cNvSpPr>
            <a:spLocks noGrp="1"/>
          </p:cNvSpPr>
          <p:nvPr>
            <p:ph type="dt" sz="half" idx="10"/>
          </p:nvPr>
        </p:nvSpPr>
        <p:spPr/>
        <p:txBody>
          <a:bodyPr rtlCol="0"/>
          <a:lstStyle>
            <a:lvl1pPr>
              <a:defRPr>
                <a:latin typeface="Calibri" panose="020F0502020204030204" pitchFamily="34" charset="0"/>
              </a:defRPr>
            </a:lvl1pPr>
          </a:lstStyle>
          <a:p>
            <a:fld id="{33D6CC29-29CF-45D9-B84C-E43CB11223C8}" type="datetime1">
              <a:rPr lang="ro-RO" smtClean="0"/>
              <a:pPr/>
              <a:t>14.03.2023</a:t>
            </a:fld>
            <a:endParaRPr lang="ro-RO" dirty="0"/>
          </a:p>
        </p:txBody>
      </p:sp>
      <p:sp>
        <p:nvSpPr>
          <p:cNvPr id="6" name="Substituent număr diapozitiv 5"/>
          <p:cNvSpPr>
            <a:spLocks noGrp="1"/>
          </p:cNvSpPr>
          <p:nvPr>
            <p:ph type="sldNum" sz="quarter" idx="12"/>
          </p:nvPr>
        </p:nvSpPr>
        <p:spPr/>
        <p:txBody>
          <a:bodyPr rtlCol="0"/>
          <a:lstStyle>
            <a:lvl1pPr>
              <a:defRPr>
                <a:latin typeface="Calibri" panose="020F0502020204030204" pitchFamily="34" charset="0"/>
              </a:defRPr>
            </a:lvl1pPr>
          </a:lstStyle>
          <a:p>
            <a:fld id="{2A013F82-EE5E-44EE-A61D-E31C6657F26F}" type="slidenum">
              <a:rPr lang="ro-RO" smtClean="0"/>
              <a:pPr/>
              <a:t>‹#›</a:t>
            </a:fld>
            <a:endParaRPr lang="ro-RO"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a:defRPr>
                <a:latin typeface="Calibri" panose="020F0502020204030204" pitchFamily="34" charset="0"/>
              </a:defRPr>
            </a:lvl1pPr>
          </a:lstStyle>
          <a:p>
            <a:pPr rtl="0"/>
            <a:r>
              <a:rPr lang="ro-RO" noProof="0"/>
              <a:t>Faceți clic pentru a edita stilul de titlu coordonator</a:t>
            </a:r>
            <a:endParaRPr lang="ro-RO" noProof="0" dirty="0"/>
          </a:p>
        </p:txBody>
      </p:sp>
      <p:sp>
        <p:nvSpPr>
          <p:cNvPr id="3" name="Substituent conținut 2"/>
          <p:cNvSpPr>
            <a:spLocks noGrp="1"/>
          </p:cNvSpPr>
          <p:nvPr>
            <p:ph sz="half" idx="1"/>
          </p:nvPr>
        </p:nvSpPr>
        <p:spPr>
          <a:xfrm>
            <a:off x="1979613" y="1828800"/>
            <a:ext cx="4419599" cy="4419600"/>
          </a:xfrm>
        </p:spPr>
        <p:txBody>
          <a:bodyPr rtlCol="0">
            <a:normAutofit/>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marL="2057400">
              <a:defRPr sz="1600"/>
            </a:lvl6pPr>
            <a:lvl7pPr marL="2057400">
              <a:defRPr sz="1600"/>
            </a:lvl7pPr>
            <a:lvl8pPr marL="2057400">
              <a:defRPr sz="1600"/>
            </a:lvl8pPr>
            <a:lvl9pPr marL="2057400">
              <a:defRPr sz="16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conținut 3"/>
          <p:cNvSpPr>
            <a:spLocks noGrp="1"/>
          </p:cNvSpPr>
          <p:nvPr>
            <p:ph sz="half" idx="2"/>
          </p:nvPr>
        </p:nvSpPr>
        <p:spPr>
          <a:xfrm>
            <a:off x="6704015" y="1828800"/>
            <a:ext cx="4419600" cy="4419600"/>
          </a:xfrm>
        </p:spPr>
        <p:txBody>
          <a:bodyPr rtlCol="0">
            <a:normAutofit/>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marL="2057400">
              <a:defRPr sz="1600"/>
            </a:lvl6pPr>
            <a:lvl7pPr marL="2057400">
              <a:defRPr sz="1600"/>
            </a:lvl7pPr>
            <a:lvl8pPr marL="2057400">
              <a:defRPr sz="1600"/>
            </a:lvl8pPr>
            <a:lvl9pPr marL="2057400">
              <a:defRPr sz="16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6" name="Substituent subsol 5"/>
          <p:cNvSpPr>
            <a:spLocks noGrp="1"/>
          </p:cNvSpPr>
          <p:nvPr>
            <p:ph type="ftr" sz="quarter" idx="11"/>
          </p:nvPr>
        </p:nvSpPr>
        <p:spPr/>
        <p:txBody>
          <a:bodyPr rtlCol="0"/>
          <a:lstStyle>
            <a:lvl1pPr>
              <a:defRPr>
                <a:latin typeface="Calibri" panose="020F0502020204030204" pitchFamily="34" charset="0"/>
              </a:defRPr>
            </a:lvl1pPr>
          </a:lstStyle>
          <a:p>
            <a:r>
              <a:rPr lang="ro-RO" dirty="0"/>
              <a:t>Adăugați un subsol</a:t>
            </a:r>
          </a:p>
        </p:txBody>
      </p:sp>
      <p:sp>
        <p:nvSpPr>
          <p:cNvPr id="5" name="Substituent dată 4"/>
          <p:cNvSpPr>
            <a:spLocks noGrp="1"/>
          </p:cNvSpPr>
          <p:nvPr>
            <p:ph type="dt" sz="half" idx="10"/>
          </p:nvPr>
        </p:nvSpPr>
        <p:spPr/>
        <p:txBody>
          <a:bodyPr rtlCol="0"/>
          <a:lstStyle>
            <a:lvl1pPr>
              <a:defRPr>
                <a:latin typeface="Calibri" panose="020F0502020204030204" pitchFamily="34" charset="0"/>
              </a:defRPr>
            </a:lvl1pPr>
          </a:lstStyle>
          <a:p>
            <a:fld id="{46147AED-8AEC-403F-B9C2-D307251B9DA6}" type="datetime1">
              <a:rPr lang="ro-RO" smtClean="0"/>
              <a:pPr/>
              <a:t>14.03.2023</a:t>
            </a:fld>
            <a:endParaRPr lang="ro-RO" dirty="0"/>
          </a:p>
        </p:txBody>
      </p:sp>
      <p:sp>
        <p:nvSpPr>
          <p:cNvPr id="7" name="Substituent număr diapozitiv 6"/>
          <p:cNvSpPr>
            <a:spLocks noGrp="1"/>
          </p:cNvSpPr>
          <p:nvPr>
            <p:ph type="sldNum" sz="quarter" idx="12"/>
          </p:nvPr>
        </p:nvSpPr>
        <p:spPr/>
        <p:txBody>
          <a:bodyPr rtlCol="0"/>
          <a:lstStyle>
            <a:lvl1pPr>
              <a:defRPr>
                <a:latin typeface="Calibri" panose="020F0502020204030204" pitchFamily="34" charset="0"/>
              </a:defRPr>
            </a:lvl1pPr>
          </a:lstStyle>
          <a:p>
            <a:fld id="{2A013F82-EE5E-44EE-A61D-E31C6657F26F}" type="slidenum">
              <a:rPr lang="ro-RO" smtClean="0"/>
              <a:pPr/>
              <a:t>‹#›</a:t>
            </a:fld>
            <a:endParaRPr lang="ro-RO"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a:defRPr/>
            </a:lvl1pPr>
          </a:lstStyle>
          <a:p>
            <a:pPr rtl="0"/>
            <a:r>
              <a:rPr lang="ro-RO" noProof="0"/>
              <a:t>Faceți clic pentru a edita stilul de titlu coordonator</a:t>
            </a:r>
            <a:endParaRPr lang="ro-RO" noProof="0" dirty="0"/>
          </a:p>
        </p:txBody>
      </p:sp>
      <p:sp>
        <p:nvSpPr>
          <p:cNvPr id="3" name="Substituent text 2"/>
          <p:cNvSpPr>
            <a:spLocks noGrp="1"/>
          </p:cNvSpPr>
          <p:nvPr>
            <p:ph type="body" idx="1"/>
          </p:nvPr>
        </p:nvSpPr>
        <p:spPr>
          <a:xfrm>
            <a:off x="1978022" y="1828800"/>
            <a:ext cx="4416552" cy="838200"/>
          </a:xfrm>
        </p:spPr>
        <p:txBody>
          <a:bodyPr rtlCol="0"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o-RO" noProof="0"/>
              <a:t>Faceţi clic pentru a edita Master stiluri text</a:t>
            </a:r>
          </a:p>
        </p:txBody>
      </p:sp>
      <p:sp>
        <p:nvSpPr>
          <p:cNvPr id="4" name="Substituent conținut 3"/>
          <p:cNvSpPr>
            <a:spLocks noGrp="1"/>
          </p:cNvSpPr>
          <p:nvPr>
            <p:ph sz="half" idx="2"/>
          </p:nvPr>
        </p:nvSpPr>
        <p:spPr>
          <a:xfrm>
            <a:off x="1978022" y="2743200"/>
            <a:ext cx="4416552" cy="3505200"/>
          </a:xfrm>
        </p:spPr>
        <p:txBody>
          <a:bodyPr rtlCol="0">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5" name="Substituent text 4"/>
          <p:cNvSpPr>
            <a:spLocks noGrp="1"/>
          </p:cNvSpPr>
          <p:nvPr>
            <p:ph type="body" sz="quarter" idx="3"/>
          </p:nvPr>
        </p:nvSpPr>
        <p:spPr>
          <a:xfrm>
            <a:off x="6705472" y="1828800"/>
            <a:ext cx="4416552" cy="838200"/>
          </a:xfrm>
        </p:spPr>
        <p:txBody>
          <a:bodyPr rtlCol="0"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o-RO" noProof="0"/>
              <a:t>Faceţi clic pentru a edita Master stiluri text</a:t>
            </a:r>
          </a:p>
        </p:txBody>
      </p:sp>
      <p:sp>
        <p:nvSpPr>
          <p:cNvPr id="6" name="Substituent conținut 5"/>
          <p:cNvSpPr>
            <a:spLocks noGrp="1"/>
          </p:cNvSpPr>
          <p:nvPr>
            <p:ph sz="quarter" idx="4"/>
          </p:nvPr>
        </p:nvSpPr>
        <p:spPr>
          <a:xfrm>
            <a:off x="6705472" y="2743200"/>
            <a:ext cx="4416552" cy="3505200"/>
          </a:xfrm>
        </p:spPr>
        <p:txBody>
          <a:bodyPr rtlCol="0">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8" name="Substituent subsol 7"/>
          <p:cNvSpPr>
            <a:spLocks noGrp="1"/>
          </p:cNvSpPr>
          <p:nvPr>
            <p:ph type="ftr" sz="quarter" idx="11"/>
          </p:nvPr>
        </p:nvSpPr>
        <p:spPr/>
        <p:txBody>
          <a:bodyPr rtlCol="0"/>
          <a:lstStyle/>
          <a:p>
            <a:pPr rtl="0"/>
            <a:r>
              <a:rPr lang="ro-RO" noProof="0" dirty="0"/>
              <a:t>Adăugați un subsol</a:t>
            </a:r>
          </a:p>
        </p:txBody>
      </p:sp>
      <p:sp>
        <p:nvSpPr>
          <p:cNvPr id="7" name="Substituent dată 6"/>
          <p:cNvSpPr>
            <a:spLocks noGrp="1"/>
          </p:cNvSpPr>
          <p:nvPr>
            <p:ph type="dt" sz="half" idx="10"/>
          </p:nvPr>
        </p:nvSpPr>
        <p:spPr/>
        <p:txBody>
          <a:bodyPr rtlCol="0"/>
          <a:lstStyle/>
          <a:p>
            <a:pPr rtl="0"/>
            <a:fld id="{FE290280-8B79-408A-9F8E-66189012DDCB}" type="datetime1">
              <a:rPr lang="ro-RO" noProof="0" smtClean="0"/>
              <a:t>14.03.2023</a:t>
            </a:fld>
            <a:endParaRPr lang="ro-RO" noProof="0" dirty="0"/>
          </a:p>
        </p:txBody>
      </p:sp>
      <p:sp>
        <p:nvSpPr>
          <p:cNvPr id="9" name="Substituent număr diapozitiv 8"/>
          <p:cNvSpPr>
            <a:spLocks noGrp="1"/>
          </p:cNvSpPr>
          <p:nvPr>
            <p:ph type="sldNum" sz="quarter" idx="12"/>
          </p:nvPr>
        </p:nvSpPr>
        <p:spPr/>
        <p:txBody>
          <a:bodyPr rtlCol="0"/>
          <a:lstStyle/>
          <a:p>
            <a:pPr rtl="0"/>
            <a:fld id="{2A013F82-EE5E-44EE-A61D-E31C6657F26F}" type="slidenum">
              <a:rPr lang="ro-RO" noProof="0" smtClean="0"/>
              <a:t>‹#›</a:t>
            </a:fld>
            <a:endParaRPr lang="ro-RO"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4" name="Substituent subsol 3"/>
          <p:cNvSpPr>
            <a:spLocks noGrp="1"/>
          </p:cNvSpPr>
          <p:nvPr>
            <p:ph type="ftr" sz="quarter" idx="11"/>
          </p:nvPr>
        </p:nvSpPr>
        <p:spPr/>
        <p:txBody>
          <a:bodyPr rtlCol="0"/>
          <a:lstStyle/>
          <a:p>
            <a:pPr rtl="0"/>
            <a:r>
              <a:rPr lang="ro-RO" noProof="0" dirty="0"/>
              <a:t>Adăugați un subsol</a:t>
            </a:r>
          </a:p>
        </p:txBody>
      </p:sp>
      <p:sp>
        <p:nvSpPr>
          <p:cNvPr id="3" name="Substituent dată 2"/>
          <p:cNvSpPr>
            <a:spLocks noGrp="1"/>
          </p:cNvSpPr>
          <p:nvPr>
            <p:ph type="dt" sz="half" idx="10"/>
          </p:nvPr>
        </p:nvSpPr>
        <p:spPr/>
        <p:txBody>
          <a:bodyPr rtlCol="0"/>
          <a:lstStyle/>
          <a:p>
            <a:pPr rtl="0"/>
            <a:fld id="{C0EDD359-BAC9-43FD-84DA-55E28C02FA4F}" type="datetime1">
              <a:rPr lang="ro-RO" noProof="0" smtClean="0"/>
              <a:t>14.03.2023</a:t>
            </a:fld>
            <a:endParaRPr lang="ro-RO" noProof="0" dirty="0"/>
          </a:p>
        </p:txBody>
      </p:sp>
      <p:sp>
        <p:nvSpPr>
          <p:cNvPr id="5" name="Substituent număr diapozitiv 4"/>
          <p:cNvSpPr>
            <a:spLocks noGrp="1"/>
          </p:cNvSpPr>
          <p:nvPr>
            <p:ph type="sldNum" sz="quarter" idx="12"/>
          </p:nvPr>
        </p:nvSpPr>
        <p:spPr/>
        <p:txBody>
          <a:bodyPr rtlCol="0"/>
          <a:lstStyle/>
          <a:p>
            <a:pPr rtl="0"/>
            <a:fld id="{2A013F82-EE5E-44EE-A61D-E31C6657F26F}" type="slidenum">
              <a:rPr lang="ro-RO" noProof="0" smtClean="0"/>
              <a:t>‹#›</a:t>
            </a:fld>
            <a:endParaRPr lang="ro-RO" noProof="0"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Necompletat">
    <p:spTree>
      <p:nvGrpSpPr>
        <p:cNvPr id="1" name=""/>
        <p:cNvGrpSpPr/>
        <p:nvPr/>
      </p:nvGrpSpPr>
      <p:grpSpPr>
        <a:xfrm>
          <a:off x="0" y="0"/>
          <a:ext cx="0" cy="0"/>
          <a:chOff x="0" y="0"/>
          <a:chExt cx="0" cy="0"/>
        </a:xfrm>
      </p:grpSpPr>
      <p:pic>
        <p:nvPicPr>
          <p:cNvPr id="6" name="Imagine 5" descr="Val oceanic mare (semitransparent)" title="Val ocean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sp>
        <p:nvSpPr>
          <p:cNvPr id="3" name="Substituent subsol 2"/>
          <p:cNvSpPr>
            <a:spLocks noGrp="1"/>
          </p:cNvSpPr>
          <p:nvPr>
            <p:ph type="ftr" sz="quarter" idx="11"/>
          </p:nvPr>
        </p:nvSpPr>
        <p:spPr/>
        <p:txBody>
          <a:bodyPr rtlCol="0"/>
          <a:lstStyle/>
          <a:p>
            <a:pPr rtl="0"/>
            <a:r>
              <a:rPr lang="ro-RO" noProof="0" dirty="0"/>
              <a:t>Adăugați un subsol</a:t>
            </a:r>
          </a:p>
        </p:txBody>
      </p:sp>
      <p:sp>
        <p:nvSpPr>
          <p:cNvPr id="2" name="Substituent dată 1"/>
          <p:cNvSpPr>
            <a:spLocks noGrp="1"/>
          </p:cNvSpPr>
          <p:nvPr>
            <p:ph type="dt" sz="half" idx="10"/>
          </p:nvPr>
        </p:nvSpPr>
        <p:spPr/>
        <p:txBody>
          <a:bodyPr rtlCol="0"/>
          <a:lstStyle/>
          <a:p>
            <a:pPr rtl="0"/>
            <a:fld id="{9459FB32-9963-45B0-BAEC-2400FCFAD339}" type="datetime1">
              <a:rPr lang="ro-RO" noProof="0" smtClean="0"/>
              <a:t>14.03.2023</a:t>
            </a:fld>
            <a:endParaRPr lang="ro-RO" noProof="0" dirty="0"/>
          </a:p>
        </p:txBody>
      </p:sp>
      <p:sp>
        <p:nvSpPr>
          <p:cNvPr id="4" name="Substituent număr diapozitiv 3"/>
          <p:cNvSpPr>
            <a:spLocks noGrp="1"/>
          </p:cNvSpPr>
          <p:nvPr>
            <p:ph type="sldNum" sz="quarter" idx="12"/>
          </p:nvPr>
        </p:nvSpPr>
        <p:spPr/>
        <p:txBody>
          <a:bodyPr rtlCol="0"/>
          <a:lstStyle/>
          <a:p>
            <a:pPr rtl="0"/>
            <a:fld id="{2A013F82-EE5E-44EE-A61D-E31C6657F26F}" type="slidenum">
              <a:rPr lang="ro-RO" noProof="0" smtClean="0"/>
              <a:t>‹#›</a:t>
            </a:fld>
            <a:endParaRPr lang="ro-RO" noProof="0"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979613" y="588963"/>
            <a:ext cx="3657600" cy="2840037"/>
          </a:xfrm>
        </p:spPr>
        <p:txBody>
          <a:bodyPr rtlCol="0" anchor="b">
            <a:noAutofit/>
          </a:bodyPr>
          <a:lstStyle>
            <a:lvl1pPr algn="l">
              <a:lnSpc>
                <a:spcPct val="80000"/>
              </a:lnSpc>
              <a:defRPr sz="3600" b="0">
                <a:solidFill>
                  <a:schemeClr val="tx1"/>
                </a:solidFill>
              </a:defRPr>
            </a:lvl1pPr>
          </a:lstStyle>
          <a:p>
            <a:pPr rtl="0"/>
            <a:r>
              <a:rPr lang="ro-RO" noProof="0"/>
              <a:t>Faceți clic pentru a edita stilul de titlu coordonator</a:t>
            </a:r>
            <a:endParaRPr lang="ro-RO" noProof="0" dirty="0"/>
          </a:p>
        </p:txBody>
      </p:sp>
      <p:sp>
        <p:nvSpPr>
          <p:cNvPr id="3" name="Substituent conținut 2"/>
          <p:cNvSpPr>
            <a:spLocks noGrp="1"/>
          </p:cNvSpPr>
          <p:nvPr>
            <p:ph idx="1"/>
          </p:nvPr>
        </p:nvSpPr>
        <p:spPr>
          <a:xfrm>
            <a:off x="6094414" y="588963"/>
            <a:ext cx="5486400" cy="5580061"/>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o-RO" noProof="0"/>
              <a:t>Faceţi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text 3"/>
          <p:cNvSpPr>
            <a:spLocks noGrp="1"/>
          </p:cNvSpPr>
          <p:nvPr>
            <p:ph type="body" sz="half" idx="2"/>
          </p:nvPr>
        </p:nvSpPr>
        <p:spPr>
          <a:xfrm>
            <a:off x="1979613" y="3581399"/>
            <a:ext cx="3657600" cy="2587625"/>
          </a:xfrm>
        </p:spPr>
        <p:txBody>
          <a:bodyPr rtlCol="0">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o-RO" noProof="0"/>
              <a:t>Faceţi clic pentru a edita Master stiluri text</a:t>
            </a:r>
          </a:p>
        </p:txBody>
      </p:sp>
      <p:sp>
        <p:nvSpPr>
          <p:cNvPr id="6" name="Substituent subsol 5"/>
          <p:cNvSpPr>
            <a:spLocks noGrp="1"/>
          </p:cNvSpPr>
          <p:nvPr>
            <p:ph type="ftr" sz="quarter" idx="11"/>
          </p:nvPr>
        </p:nvSpPr>
        <p:spPr/>
        <p:txBody>
          <a:bodyPr rtlCol="0"/>
          <a:lstStyle/>
          <a:p>
            <a:pPr rtl="0"/>
            <a:r>
              <a:rPr lang="ro-RO" noProof="0" dirty="0"/>
              <a:t>Adăugați un subsol</a:t>
            </a:r>
          </a:p>
        </p:txBody>
      </p:sp>
      <p:sp>
        <p:nvSpPr>
          <p:cNvPr id="5" name="Substituent dată 4"/>
          <p:cNvSpPr>
            <a:spLocks noGrp="1"/>
          </p:cNvSpPr>
          <p:nvPr>
            <p:ph type="dt" sz="half" idx="10"/>
          </p:nvPr>
        </p:nvSpPr>
        <p:spPr/>
        <p:txBody>
          <a:bodyPr rtlCol="0"/>
          <a:lstStyle/>
          <a:p>
            <a:pPr rtl="0"/>
            <a:fld id="{53DB6FD2-994E-41DF-AB1B-972B6C4A6873}" type="datetime1">
              <a:rPr lang="ro-RO" noProof="0" smtClean="0"/>
              <a:t>14.03.2023</a:t>
            </a:fld>
            <a:endParaRPr lang="ro-RO" noProof="0" dirty="0"/>
          </a:p>
        </p:txBody>
      </p:sp>
      <p:sp>
        <p:nvSpPr>
          <p:cNvPr id="7" name="Substituent număr diapozitiv 6"/>
          <p:cNvSpPr>
            <a:spLocks noGrp="1"/>
          </p:cNvSpPr>
          <p:nvPr>
            <p:ph type="sldNum" sz="quarter" idx="12"/>
          </p:nvPr>
        </p:nvSpPr>
        <p:spPr/>
        <p:txBody>
          <a:bodyPr rtlCol="0"/>
          <a:lstStyle/>
          <a:p>
            <a:pPr rtl="0"/>
            <a:fld id="{2A013F82-EE5E-44EE-A61D-E31C6657F26F}" type="slidenum">
              <a:rPr lang="ro-RO" noProof="0" smtClean="0"/>
              <a:t>‹#›</a:t>
            </a:fld>
            <a:endParaRPr lang="ro-RO"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979613" y="588963"/>
            <a:ext cx="3657600" cy="2840038"/>
          </a:xfrm>
        </p:spPr>
        <p:txBody>
          <a:bodyPr rtlCol="0" anchor="b">
            <a:normAutofit/>
          </a:bodyPr>
          <a:lstStyle>
            <a:lvl1pPr algn="l">
              <a:lnSpc>
                <a:spcPct val="80000"/>
              </a:lnSpc>
              <a:defRPr sz="3600" b="0" i="0" baseline="0">
                <a:solidFill>
                  <a:schemeClr val="tx1"/>
                </a:solidFill>
              </a:defRPr>
            </a:lvl1pPr>
          </a:lstStyle>
          <a:p>
            <a:pPr rtl="0"/>
            <a:r>
              <a:rPr lang="ro-RO" noProof="0"/>
              <a:t>Faceți clic pentru a edita stilul de titlu coordonator</a:t>
            </a:r>
            <a:endParaRPr lang="ro-RO" noProof="0" dirty="0"/>
          </a:p>
        </p:txBody>
      </p:sp>
      <p:sp>
        <p:nvSpPr>
          <p:cNvPr id="8" name="Dreptunghi 7"/>
          <p:cNvSpPr/>
          <p:nvPr/>
        </p:nvSpPr>
        <p:spPr>
          <a:xfrm>
            <a:off x="6094461" y="588963"/>
            <a:ext cx="5486352" cy="558006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noProof="0" dirty="0"/>
          </a:p>
        </p:txBody>
      </p:sp>
      <p:sp>
        <p:nvSpPr>
          <p:cNvPr id="3" name="Substituent imagine 2" descr="Un substituent gol pentru a adăuga o imagine. Faceți clic pe substituent și selectați imaginea pe care doriți s-o adăugați"/>
          <p:cNvSpPr>
            <a:spLocks noGrp="1"/>
          </p:cNvSpPr>
          <p:nvPr>
            <p:ph type="pic" idx="1"/>
          </p:nvPr>
        </p:nvSpPr>
        <p:spPr>
          <a:xfrm>
            <a:off x="6307494" y="805658"/>
            <a:ext cx="5060286" cy="5146672"/>
          </a:xfrm>
          <a:solidFill>
            <a:schemeClr val="bg2"/>
          </a:solidFill>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o-RO" noProof="0" dirty="0"/>
              <a:t>Faceți clic pe pictogramă pentru a adăuga o imagine</a:t>
            </a:r>
          </a:p>
        </p:txBody>
      </p:sp>
      <p:sp>
        <p:nvSpPr>
          <p:cNvPr id="4" name="Substituent text 3"/>
          <p:cNvSpPr>
            <a:spLocks noGrp="1"/>
          </p:cNvSpPr>
          <p:nvPr>
            <p:ph type="body" sz="half" idx="2"/>
          </p:nvPr>
        </p:nvSpPr>
        <p:spPr>
          <a:xfrm>
            <a:off x="1979613" y="3581399"/>
            <a:ext cx="3657600" cy="2587625"/>
          </a:xfrm>
        </p:spPr>
        <p:txBody>
          <a:bodyPr rtlCol="0">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o-RO" noProof="0"/>
              <a:t>Faceţi clic pentru a edita Master stiluri text</a:t>
            </a:r>
          </a:p>
        </p:txBody>
      </p:sp>
      <p:sp>
        <p:nvSpPr>
          <p:cNvPr id="6" name="Substituent subsol 5"/>
          <p:cNvSpPr>
            <a:spLocks noGrp="1"/>
          </p:cNvSpPr>
          <p:nvPr>
            <p:ph type="ftr" sz="quarter" idx="11"/>
          </p:nvPr>
        </p:nvSpPr>
        <p:spPr/>
        <p:txBody>
          <a:bodyPr rtlCol="0"/>
          <a:lstStyle/>
          <a:p>
            <a:pPr rtl="0"/>
            <a:r>
              <a:rPr lang="ro-RO" noProof="0" dirty="0"/>
              <a:t>Adăugați un subsol</a:t>
            </a:r>
          </a:p>
        </p:txBody>
      </p:sp>
      <p:sp>
        <p:nvSpPr>
          <p:cNvPr id="5" name="Substituent dată 4"/>
          <p:cNvSpPr>
            <a:spLocks noGrp="1"/>
          </p:cNvSpPr>
          <p:nvPr>
            <p:ph type="dt" sz="half" idx="10"/>
          </p:nvPr>
        </p:nvSpPr>
        <p:spPr/>
        <p:txBody>
          <a:bodyPr rtlCol="0"/>
          <a:lstStyle/>
          <a:p>
            <a:pPr rtl="0"/>
            <a:fld id="{EAFFD5DC-33BD-4071-8BBF-BB59E84A9272}" type="datetime1">
              <a:rPr lang="ro-RO" noProof="0" smtClean="0"/>
              <a:t>14.03.2023</a:t>
            </a:fld>
            <a:endParaRPr lang="ro-RO" noProof="0" dirty="0"/>
          </a:p>
        </p:txBody>
      </p:sp>
      <p:sp>
        <p:nvSpPr>
          <p:cNvPr id="7" name="Substituent număr diapozitiv 6"/>
          <p:cNvSpPr>
            <a:spLocks noGrp="1"/>
          </p:cNvSpPr>
          <p:nvPr>
            <p:ph type="sldNum" sz="quarter" idx="12"/>
          </p:nvPr>
        </p:nvSpPr>
        <p:spPr/>
        <p:txBody>
          <a:bodyPr rtlCol="0"/>
          <a:lstStyle/>
          <a:p>
            <a:pPr rtl="0"/>
            <a:fld id="{2A013F82-EE5E-44EE-A61D-E31C6657F26F}" type="slidenum">
              <a:rPr lang="ro-RO" noProof="0" smtClean="0"/>
              <a:pPr rtl="0"/>
              <a:t>‹#›</a:t>
            </a:fld>
            <a:endParaRPr lang="ro-RO"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pic>
        <p:nvPicPr>
          <p:cNvPr id="7" name="Imagine 6" descr="Val oceanic mare (semitransparent)" title="Val oceanic"/>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pic>
        <p:nvPicPr>
          <p:cNvPr id="10" name="Imagine 9" descr="Val oceanic mare"/>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 y="0"/>
            <a:ext cx="1234758" cy="6857942"/>
          </a:xfrm>
          <a:prstGeom prst="rect">
            <a:avLst/>
          </a:prstGeom>
        </p:spPr>
      </p:pic>
      <p:sp>
        <p:nvSpPr>
          <p:cNvPr id="9" name="Dreptunghi 8"/>
          <p:cNvSpPr/>
          <p:nvPr/>
        </p:nvSpPr>
        <p:spPr>
          <a:xfrm>
            <a:off x="1006156" y="0"/>
            <a:ext cx="2286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noProof="0" dirty="0">
              <a:latin typeface="Calibri" panose="020F0502020204030204" pitchFamily="34" charset="0"/>
            </a:endParaRPr>
          </a:p>
        </p:txBody>
      </p:sp>
      <p:sp>
        <p:nvSpPr>
          <p:cNvPr id="2" name="Substituent titlu 1"/>
          <p:cNvSpPr>
            <a:spLocks noGrp="1"/>
          </p:cNvSpPr>
          <p:nvPr>
            <p:ph type="title"/>
          </p:nvPr>
        </p:nvSpPr>
        <p:spPr>
          <a:xfrm>
            <a:off x="1979612" y="381000"/>
            <a:ext cx="9144001" cy="1219200"/>
          </a:xfrm>
          <a:prstGeom prst="rect">
            <a:avLst/>
          </a:prstGeom>
        </p:spPr>
        <p:txBody>
          <a:bodyPr vert="horz" lIns="91440" tIns="45720" rIns="91440" bIns="45720" rtlCol="0" anchor="b">
            <a:normAutofit/>
          </a:bodyPr>
          <a:lstStyle/>
          <a:p>
            <a:pPr rtl="0"/>
            <a:r>
              <a:rPr lang="ro-RO" noProof="0" dirty="0"/>
              <a:t>Faceți clic pentru a edita stilul de titlu Coordonator</a:t>
            </a:r>
          </a:p>
        </p:txBody>
      </p:sp>
      <p:sp>
        <p:nvSpPr>
          <p:cNvPr id="3" name="Substituent text 2"/>
          <p:cNvSpPr>
            <a:spLocks noGrp="1"/>
          </p:cNvSpPr>
          <p:nvPr>
            <p:ph type="body" idx="1"/>
          </p:nvPr>
        </p:nvSpPr>
        <p:spPr>
          <a:xfrm>
            <a:off x="1979612" y="1828800"/>
            <a:ext cx="9144001" cy="4419600"/>
          </a:xfrm>
          <a:prstGeom prst="rect">
            <a:avLst/>
          </a:prstGeom>
        </p:spPr>
        <p:txBody>
          <a:bodyPr vert="horz" lIns="91440" tIns="45720" rIns="91440" bIns="45720" rtlCol="0">
            <a:normAutofit/>
          </a:bodyPr>
          <a:lstStyle/>
          <a:p>
            <a:pPr lvl="0" rtl="0"/>
            <a:r>
              <a:rPr lang="ro-RO" noProof="0" dirty="0"/>
              <a:t>Faceți clic pentru a edita stilurile de text Coordonator</a:t>
            </a:r>
          </a:p>
          <a:p>
            <a:pPr lvl="1" rtl="0"/>
            <a:r>
              <a:rPr lang="ro-RO" noProof="0" dirty="0"/>
              <a:t>Al doilea nivel</a:t>
            </a:r>
          </a:p>
          <a:p>
            <a:pPr lvl="2" rtl="0"/>
            <a:r>
              <a:rPr lang="ro-RO" noProof="0" dirty="0"/>
              <a:t>Al treilea nivel</a:t>
            </a:r>
          </a:p>
          <a:p>
            <a:pPr lvl="3" rtl="0"/>
            <a:r>
              <a:rPr lang="ro-RO" noProof="0" dirty="0"/>
              <a:t>Al patrulea nivel</a:t>
            </a:r>
          </a:p>
          <a:p>
            <a:pPr lvl="4" rtl="0"/>
            <a:r>
              <a:rPr lang="ro-RO" noProof="0" dirty="0"/>
              <a:t>Al cincilea nivel</a:t>
            </a:r>
          </a:p>
        </p:txBody>
      </p:sp>
      <p:sp>
        <p:nvSpPr>
          <p:cNvPr id="5" name="Substituent subsol 4"/>
          <p:cNvSpPr>
            <a:spLocks noGrp="1"/>
          </p:cNvSpPr>
          <p:nvPr>
            <p:ph type="ftr" sz="quarter" idx="3"/>
          </p:nvPr>
        </p:nvSpPr>
        <p:spPr>
          <a:xfrm>
            <a:off x="1979611" y="6400800"/>
            <a:ext cx="5954834" cy="276228"/>
          </a:xfrm>
          <a:prstGeom prst="rect">
            <a:avLst/>
          </a:prstGeom>
        </p:spPr>
        <p:txBody>
          <a:bodyPr vert="horz" lIns="91440" tIns="45720" rIns="91440" bIns="45720" rtlCol="0" anchor="ctr"/>
          <a:lstStyle>
            <a:lvl1pPr algn="l">
              <a:defRPr sz="1100">
                <a:solidFill>
                  <a:schemeClr val="tx1">
                    <a:tint val="75000"/>
                  </a:schemeClr>
                </a:solidFill>
                <a:latin typeface="Calibri" panose="020F0502020204030204" pitchFamily="34" charset="0"/>
              </a:defRPr>
            </a:lvl1pPr>
          </a:lstStyle>
          <a:p>
            <a:r>
              <a:rPr lang="ro-RO" dirty="0"/>
              <a:t>Adăugați un subsol</a:t>
            </a:r>
          </a:p>
        </p:txBody>
      </p:sp>
      <p:sp>
        <p:nvSpPr>
          <p:cNvPr id="4" name="Substituent dată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100">
                <a:solidFill>
                  <a:schemeClr val="tx1">
                    <a:tint val="75000"/>
                  </a:schemeClr>
                </a:solidFill>
                <a:latin typeface="Calibri" panose="020F0502020204030204" pitchFamily="34" charset="0"/>
              </a:defRPr>
            </a:lvl1pPr>
          </a:lstStyle>
          <a:p>
            <a:fld id="{0F18AEEA-AB82-4FF2-A85A-A75766C073F7}" type="datetime1">
              <a:rPr lang="ro-RO" smtClean="0"/>
              <a:pPr/>
              <a:t>14.03.2023</a:t>
            </a:fld>
            <a:endParaRPr lang="ro-RO" dirty="0"/>
          </a:p>
        </p:txBody>
      </p:sp>
      <p:sp>
        <p:nvSpPr>
          <p:cNvPr id="6" name="Substituent număr diapozitiv 5"/>
          <p:cNvSpPr>
            <a:spLocks noGrp="1"/>
          </p:cNvSpPr>
          <p:nvPr>
            <p:ph type="sldNum" sz="quarter" idx="4"/>
          </p:nvPr>
        </p:nvSpPr>
        <p:spPr>
          <a:xfrm>
            <a:off x="10056811" y="6400800"/>
            <a:ext cx="1066802" cy="276228"/>
          </a:xfrm>
          <a:prstGeom prst="rect">
            <a:avLst/>
          </a:prstGeom>
        </p:spPr>
        <p:txBody>
          <a:bodyPr vert="horz" lIns="91440" tIns="45720" rIns="91440" bIns="45720" rtlCol="0" anchor="ctr"/>
          <a:lstStyle>
            <a:lvl1pPr algn="r">
              <a:defRPr sz="1100">
                <a:solidFill>
                  <a:schemeClr val="tx1">
                    <a:tint val="75000"/>
                  </a:schemeClr>
                </a:solidFill>
                <a:latin typeface="Calibri" panose="020F0502020204030204" pitchFamily="34" charset="0"/>
              </a:defRPr>
            </a:lvl1pPr>
          </a:lstStyle>
          <a:p>
            <a:fld id="{2A013F82-EE5E-44EE-A61D-E31C6657F26F}" type="slidenum">
              <a:rPr lang="ro-RO" smtClean="0"/>
              <a:pPr/>
              <a:t>‹#›</a:t>
            </a:fld>
            <a:endParaRPr lang="ro-RO"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p:titleStyle>
    <p:body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notesSlide" Target="../notesSlides/notesSlide10.xml"/><Relationship Id="rId16" Type="http://schemas.openxmlformats.org/officeDocument/2006/relationships/image" Target="../media/image51.jpeg"/><Relationship Id="rId20"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8.png"/><Relationship Id="rId5" Type="http://schemas.openxmlformats.org/officeDocument/2006/relationships/image" Target="../media/image42.jpeg"/><Relationship Id="rId15" Type="http://schemas.openxmlformats.org/officeDocument/2006/relationships/image" Target="../media/image50.jpeg"/><Relationship Id="rId10" Type="http://schemas.openxmlformats.org/officeDocument/2006/relationships/image" Target="../media/image7.png"/><Relationship Id="rId19" Type="http://schemas.openxmlformats.org/officeDocument/2006/relationships/image" Target="../media/image54.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8.png"/><Relationship Id="rId9"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png"/><Relationship Id="rId7"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6.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www.ase.ro/"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png"/><Relationship Id="rId21" Type="http://schemas.openxmlformats.org/officeDocument/2006/relationships/image" Target="../media/image95.jpeg"/><Relationship Id="rId7" Type="http://schemas.openxmlformats.org/officeDocument/2006/relationships/image" Target="../media/image81.png"/><Relationship Id="rId12" Type="http://schemas.openxmlformats.org/officeDocument/2006/relationships/image" Target="../media/image86.jpeg"/><Relationship Id="rId17" Type="http://schemas.openxmlformats.org/officeDocument/2006/relationships/image" Target="../media/image91.jpeg"/><Relationship Id="rId2" Type="http://schemas.openxmlformats.org/officeDocument/2006/relationships/notesSlide" Target="../notesSlides/notesSlide30.xml"/><Relationship Id="rId16" Type="http://schemas.openxmlformats.org/officeDocument/2006/relationships/image" Target="../media/image90.png"/><Relationship Id="rId20"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jpeg"/><Relationship Id="rId23" Type="http://schemas.openxmlformats.org/officeDocument/2006/relationships/image" Target="../media/image97.png"/><Relationship Id="rId10" Type="http://schemas.openxmlformats.org/officeDocument/2006/relationships/image" Target="../media/image84.jpeg"/><Relationship Id="rId19" Type="http://schemas.openxmlformats.org/officeDocument/2006/relationships/image" Target="../media/image93.jpeg"/><Relationship Id="rId4" Type="http://schemas.openxmlformats.org/officeDocument/2006/relationships/image" Target="../media/image8.png"/><Relationship Id="rId9" Type="http://schemas.openxmlformats.org/officeDocument/2006/relationships/image" Target="../media/image83.png"/><Relationship Id="rId14" Type="http://schemas.openxmlformats.org/officeDocument/2006/relationships/image" Target="../media/image88.jpeg"/><Relationship Id="rId22" Type="http://schemas.openxmlformats.org/officeDocument/2006/relationships/image" Target="../media/image96.jpeg"/></Relationships>
</file>

<file path=ppt/slides/_rels/slide31.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7.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31.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jpeg"/><Relationship Id="rId24" Type="http://schemas.openxmlformats.org/officeDocument/2006/relationships/image" Target="../media/image117.png"/><Relationship Id="rId5" Type="http://schemas.openxmlformats.org/officeDocument/2006/relationships/image" Target="../media/image98.jpeg"/><Relationship Id="rId15" Type="http://schemas.openxmlformats.org/officeDocument/2006/relationships/image" Target="../media/image108.jpeg"/><Relationship Id="rId23" Type="http://schemas.openxmlformats.org/officeDocument/2006/relationships/image" Target="../media/image116.png"/><Relationship Id="rId10" Type="http://schemas.openxmlformats.org/officeDocument/2006/relationships/image" Target="../media/image103.jpeg"/><Relationship Id="rId19" Type="http://schemas.openxmlformats.org/officeDocument/2006/relationships/image" Target="../media/image112.png"/><Relationship Id="rId4" Type="http://schemas.openxmlformats.org/officeDocument/2006/relationships/image" Target="../media/image8.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s>
</file>

<file path=ppt/slides/_rels/slide3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8.png"/><Relationship Id="rId9" Type="http://schemas.openxmlformats.org/officeDocument/2006/relationships/image" Target="../media/image123.jpeg"/></Relationships>
</file>

<file path=ppt/slides/_rels/slide3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7.png"/><Relationship Id="rId7"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30.jpeg"/><Relationship Id="rId5" Type="http://schemas.openxmlformats.org/officeDocument/2006/relationships/image" Target="../media/image119.png"/><Relationship Id="rId10" Type="http://schemas.openxmlformats.org/officeDocument/2006/relationships/image" Target="../media/image129.jpeg"/><Relationship Id="rId4" Type="http://schemas.openxmlformats.org/officeDocument/2006/relationships/image" Target="../media/image8.png"/><Relationship Id="rId9" Type="http://schemas.openxmlformats.org/officeDocument/2006/relationships/image" Target="../media/image128.jpeg"/></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8.png"/><Relationship Id="rId9" Type="http://schemas.openxmlformats.org/officeDocument/2006/relationships/image" Target="../media/image138.jpg"/></Relationships>
</file>

<file path=ppt/slides/_rels/slide37.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7.jpg"/><Relationship Id="rId3" Type="http://schemas.openxmlformats.org/officeDocument/2006/relationships/image" Target="../media/image139.jpeg"/><Relationship Id="rId7" Type="http://schemas.openxmlformats.org/officeDocument/2006/relationships/image" Target="../media/image141.jpeg"/><Relationship Id="rId12" Type="http://schemas.openxmlformats.org/officeDocument/2006/relationships/image" Target="../media/image146.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0.jpeg"/><Relationship Id="rId11" Type="http://schemas.openxmlformats.org/officeDocument/2006/relationships/image" Target="../media/image145.jpg"/><Relationship Id="rId5" Type="http://schemas.openxmlformats.org/officeDocument/2006/relationships/image" Target="../media/image8.png"/><Relationship Id="rId10" Type="http://schemas.openxmlformats.org/officeDocument/2006/relationships/image" Target="../media/image144.jpg"/><Relationship Id="rId4" Type="http://schemas.openxmlformats.org/officeDocument/2006/relationships/image" Target="../media/image7.png"/><Relationship Id="rId9" Type="http://schemas.openxmlformats.org/officeDocument/2006/relationships/image" Target="../media/image143.jpg"/></Relationships>
</file>

<file path=ppt/slides/_rels/slide3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7.png"/><Relationship Id="rId7" Type="http://schemas.openxmlformats.org/officeDocument/2006/relationships/image" Target="../media/image150.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9.jpg"/><Relationship Id="rId5" Type="http://schemas.openxmlformats.org/officeDocument/2006/relationships/image" Target="../media/image148.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56.jp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hyperlink" Target="https://en.wikipedia.org/wiki/File:Instagram_logo_2016.svg" TargetMode="External"/><Relationship Id="rId13" Type="http://schemas.openxmlformats.org/officeDocument/2006/relationships/hyperlink" Target="https://www.facebook.com/feam.ase" TargetMode="External"/><Relationship Id="rId3" Type="http://schemas.openxmlformats.org/officeDocument/2006/relationships/image" Target="../media/image7.png"/><Relationship Id="rId7" Type="http://schemas.openxmlformats.org/officeDocument/2006/relationships/image" Target="../media/image158.png"/><Relationship Id="rId12" Type="http://schemas.openxmlformats.org/officeDocument/2006/relationships/image" Target="../media/image162.png"/><Relationship Id="rId17" Type="http://schemas.openxmlformats.org/officeDocument/2006/relationships/image" Target="../media/image163.png"/><Relationship Id="rId2" Type="http://schemas.openxmlformats.org/officeDocument/2006/relationships/notesSlide" Target="../notesSlides/notesSlide46.xml"/><Relationship Id="rId16" Type="http://schemas.openxmlformats.org/officeDocument/2006/relationships/hyperlink" Target="http://www.eam.ase.ro/" TargetMode="External"/><Relationship Id="rId1" Type="http://schemas.openxmlformats.org/officeDocument/2006/relationships/slideLayout" Target="../slideLayouts/slideLayout7.xml"/><Relationship Id="rId6" Type="http://schemas.openxmlformats.org/officeDocument/2006/relationships/hyperlink" Target="https://pixabay.com/illustrations/facebook-logo-social-network-770688/" TargetMode="External"/><Relationship Id="rId11" Type="http://schemas.openxmlformats.org/officeDocument/2006/relationships/image" Target="../media/image161.png"/><Relationship Id="rId5" Type="http://schemas.openxmlformats.org/officeDocument/2006/relationships/image" Target="../media/image157.png"/><Relationship Id="rId15" Type="http://schemas.openxmlformats.org/officeDocument/2006/relationships/hyperlink" Target="https://www.tiktok.com/@eamase" TargetMode="External"/><Relationship Id="rId10" Type="http://schemas.openxmlformats.org/officeDocument/2006/relationships/image" Target="../media/image160.png"/><Relationship Id="rId4" Type="http://schemas.openxmlformats.org/officeDocument/2006/relationships/image" Target="../media/image8.png"/><Relationship Id="rId9" Type="http://schemas.openxmlformats.org/officeDocument/2006/relationships/image" Target="../media/image159.png"/><Relationship Id="rId14" Type="http://schemas.openxmlformats.org/officeDocument/2006/relationships/hyperlink" Target="https://www.instagram.com/eam.as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arhidesign.ro/produs/steag-romania-de-exterior-dim-210-x-140-cm/DRPP" TargetMode="External"/><Relationship Id="rId5" Type="http://schemas.openxmlformats.org/officeDocument/2006/relationships/image" Target="../media/image14.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7.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7.png"/><Relationship Id="rId21" Type="http://schemas.openxmlformats.org/officeDocument/2006/relationships/image" Target="../media/image38.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g"/><Relationship Id="rId2" Type="http://schemas.openxmlformats.org/officeDocument/2006/relationships/notesSlide" Target="../notesSlides/notesSlide9.xml"/><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8.pn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p:cNvSpPr>
            <a:spLocks noGrp="1"/>
          </p:cNvSpPr>
          <p:nvPr>
            <p:ph type="title"/>
          </p:nvPr>
        </p:nvSpPr>
        <p:spPr>
          <a:xfrm>
            <a:off x="5789611" y="1143000"/>
            <a:ext cx="6019801" cy="4038600"/>
          </a:xfrm>
        </p:spPr>
        <p:txBody>
          <a:bodyPr rtlCol="0" anchor="b">
            <a:noAutofit/>
          </a:bodyPr>
          <a:lstStyle/>
          <a:p>
            <a:pPr algn="ctr" rtl="0">
              <a:spcBef>
                <a:spcPts val="600"/>
              </a:spcBef>
              <a:spcAft>
                <a:spcPts val="600"/>
              </a:spcAft>
            </a:pP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FACULTATEA </a:t>
            </a:r>
            <a:b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b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
            </a:r>
            <a:b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b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DE ECONOMIE</a:t>
            </a:r>
            <a:b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b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
            </a:r>
            <a:b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b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 AGROALIMENTARĂ </a:t>
            </a:r>
            <a:b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b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
            </a:r>
            <a:b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b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ŞI A MEDIULUI </a:t>
            </a:r>
            <a:b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b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
            </a:r>
            <a:b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br>
            <a:r>
              <a:rPr lang="ro-RO" sz="3600" b="1" dirty="0">
                <a:effectLst>
                  <a:glow rad="63500">
                    <a:schemeClr val="accent1">
                      <a:satMod val="175000"/>
                      <a:alpha val="40000"/>
                    </a:schemeClr>
                  </a:glow>
                </a:effectLst>
                <a:latin typeface="Arial" panose="020B0604020202020204" pitchFamily="34" charset="0"/>
                <a:cs typeface="Arial" panose="020B0604020202020204" pitchFamily="34" charset="0"/>
              </a:rPr>
              <a:t>(EAM)</a:t>
            </a:r>
          </a:p>
        </p:txBody>
      </p:sp>
      <p:pic>
        <p:nvPicPr>
          <p:cNvPr id="15" name="Imagine 14" descr="O imagine care conține text, miniatură&#10;&#10;Descriere generată automat">
            <a:extLst>
              <a:ext uri="{FF2B5EF4-FFF2-40B4-BE49-F238E27FC236}">
                <a16:creationId xmlns:a16="http://schemas.microsoft.com/office/drawing/2014/main" id="{B9DA29AE-AB2A-4761-A20D-B9DDA2B01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612" y="5715000"/>
            <a:ext cx="1713937" cy="706270"/>
          </a:xfrm>
          <a:prstGeom prst="rect">
            <a:avLst/>
          </a:prstGeom>
        </p:spPr>
      </p:pic>
      <p:pic>
        <p:nvPicPr>
          <p:cNvPr id="17" name="Imagine 16">
            <a:extLst>
              <a:ext uri="{FF2B5EF4-FFF2-40B4-BE49-F238E27FC236}">
                <a16:creationId xmlns:a16="http://schemas.microsoft.com/office/drawing/2014/main" id="{73E4A24B-AC8C-4CA5-9A67-2BC37CDA39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889" y="228883"/>
            <a:ext cx="947339" cy="736819"/>
          </a:xfrm>
          <a:prstGeom prst="rect">
            <a:avLst/>
          </a:prstGeom>
        </p:spPr>
      </p:pic>
      <p:pic>
        <p:nvPicPr>
          <p:cNvPr id="4" name="Picture 3">
            <a:extLst>
              <a:ext uri="{FF2B5EF4-FFF2-40B4-BE49-F238E27FC236}">
                <a16:creationId xmlns:a16="http://schemas.microsoft.com/office/drawing/2014/main" id="{842D1D46-3ED3-4173-8930-9F1F71C78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412" y="489966"/>
            <a:ext cx="4419600" cy="5878068"/>
          </a:xfrm>
          <a:prstGeom prst="rect">
            <a:avLst/>
          </a:prstGeom>
          <a:ln>
            <a:noFill/>
          </a:ln>
          <a:effectLst>
            <a:softEdge rad="112500"/>
          </a:effectLst>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descr="O imagine care conține bărbat, persoană, costum, îmbrăcăminte&#10;&#10;Descriere generată automat">
            <a:extLst>
              <a:ext uri="{FF2B5EF4-FFF2-40B4-BE49-F238E27FC236}">
                <a16:creationId xmlns:a16="http://schemas.microsoft.com/office/drawing/2014/main" id="{2D5B6103-94BF-43AE-A408-FF3A22E4F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764" y="4975074"/>
            <a:ext cx="1894794" cy="1263196"/>
          </a:xfrm>
          <a:prstGeom prst="ellipse">
            <a:avLst/>
          </a:prstGeom>
          <a:ln>
            <a:noFill/>
          </a:ln>
          <a:effectLst>
            <a:softEdge rad="112500"/>
          </a:effectLst>
        </p:spPr>
      </p:pic>
      <p:pic>
        <p:nvPicPr>
          <p:cNvPr id="8" name="Imagine 7" descr="O imagine care conține bărbat, persoană, ochelari, purtând&#10;&#10;Descriere generată automat">
            <a:extLst>
              <a:ext uri="{FF2B5EF4-FFF2-40B4-BE49-F238E27FC236}">
                <a16:creationId xmlns:a16="http://schemas.microsoft.com/office/drawing/2014/main" id="{6F2B9355-98DF-4615-ABA6-334CC528B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1429" y="4956058"/>
            <a:ext cx="1892808" cy="1261872"/>
          </a:xfrm>
          <a:prstGeom prst="ellipse">
            <a:avLst/>
          </a:prstGeom>
          <a:ln>
            <a:noFill/>
          </a:ln>
          <a:effectLst>
            <a:softEdge rad="112500"/>
          </a:effectLst>
        </p:spPr>
      </p:pic>
      <p:pic>
        <p:nvPicPr>
          <p:cNvPr id="9" name="Imagine 8" descr="O imagine care conține persoană, bărbat, zâmbitor, postură&#10;&#10;Descriere generată automat">
            <a:extLst>
              <a:ext uri="{FF2B5EF4-FFF2-40B4-BE49-F238E27FC236}">
                <a16:creationId xmlns:a16="http://schemas.microsoft.com/office/drawing/2014/main" id="{DC79ACD3-34CC-4B95-A4C2-E999A93F3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86" y="1193023"/>
            <a:ext cx="1892808" cy="1261872"/>
          </a:xfrm>
          <a:prstGeom prst="ellipse">
            <a:avLst/>
          </a:prstGeom>
          <a:ln>
            <a:noFill/>
          </a:ln>
          <a:effectLst>
            <a:softEdge rad="112500"/>
          </a:effectLst>
        </p:spPr>
      </p:pic>
      <p:pic>
        <p:nvPicPr>
          <p:cNvPr id="10" name="Imagine 9" descr="O imagine care conține bărbat, persoană, costum, purtând&#10;&#10;Descriere generată automat">
            <a:extLst>
              <a:ext uri="{FF2B5EF4-FFF2-40B4-BE49-F238E27FC236}">
                <a16:creationId xmlns:a16="http://schemas.microsoft.com/office/drawing/2014/main" id="{6016890C-642F-49CB-BFD6-FDC6DFC417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6559" y="1237776"/>
            <a:ext cx="1892808" cy="1261872"/>
          </a:xfrm>
          <a:prstGeom prst="ellipse">
            <a:avLst/>
          </a:prstGeom>
          <a:ln>
            <a:noFill/>
          </a:ln>
          <a:effectLst>
            <a:softEdge rad="112500"/>
          </a:effectLst>
        </p:spPr>
      </p:pic>
      <p:pic>
        <p:nvPicPr>
          <p:cNvPr id="11" name="Imagine 10" descr="O imagine care conține bărbat, persoană, cravată, costum&#10;&#10;Descriere generată automat">
            <a:extLst>
              <a:ext uri="{FF2B5EF4-FFF2-40B4-BE49-F238E27FC236}">
                <a16:creationId xmlns:a16="http://schemas.microsoft.com/office/drawing/2014/main" id="{FE0445D8-1701-477A-A873-94391A181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6575" y="1260426"/>
            <a:ext cx="1892808" cy="1261872"/>
          </a:xfrm>
          <a:prstGeom prst="ellipse">
            <a:avLst/>
          </a:prstGeom>
          <a:ln>
            <a:noFill/>
          </a:ln>
          <a:effectLst>
            <a:softEdge rad="112500"/>
          </a:effectLst>
        </p:spPr>
      </p:pic>
      <p:pic>
        <p:nvPicPr>
          <p:cNvPr id="12" name="Imagine 11" descr="O imagine care conține bărbat, persoană, costum, îmbrăcăminte&#10;&#10;Descriere generată automat">
            <a:extLst>
              <a:ext uri="{FF2B5EF4-FFF2-40B4-BE49-F238E27FC236}">
                <a16:creationId xmlns:a16="http://schemas.microsoft.com/office/drawing/2014/main" id="{3DBFAD07-48A1-4DD0-AE4F-8D6A9E555F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51308" y="3088449"/>
            <a:ext cx="1892808" cy="1261872"/>
          </a:xfrm>
          <a:prstGeom prst="ellipse">
            <a:avLst/>
          </a:prstGeom>
          <a:ln>
            <a:noFill/>
          </a:ln>
          <a:effectLst>
            <a:softEdge rad="112500"/>
          </a:effectLst>
        </p:spPr>
      </p:pic>
      <p:pic>
        <p:nvPicPr>
          <p:cNvPr id="13" name="Imagine 12" descr="O imagine care conține bărbat, persoană, cravată, costum&#10;&#10;Descriere generată automat">
            <a:extLst>
              <a:ext uri="{FF2B5EF4-FFF2-40B4-BE49-F238E27FC236}">
                <a16:creationId xmlns:a16="http://schemas.microsoft.com/office/drawing/2014/main" id="{E15E38EB-1EB4-4FAE-A56C-3757B4623D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8717" y="3071539"/>
            <a:ext cx="1892808" cy="1261872"/>
          </a:xfrm>
          <a:prstGeom prst="ellipse">
            <a:avLst/>
          </a:prstGeom>
          <a:ln>
            <a:noFill/>
          </a:ln>
          <a:effectLst>
            <a:softEdge rad="112500"/>
          </a:effectLst>
        </p:spPr>
      </p:pic>
      <p:sp>
        <p:nvSpPr>
          <p:cNvPr id="16" name="Dreptunghi 15">
            <a:extLst>
              <a:ext uri="{FF2B5EF4-FFF2-40B4-BE49-F238E27FC236}">
                <a16:creationId xmlns:a16="http://schemas.microsoft.com/office/drawing/2014/main" id="{8218DC38-53D4-469F-A7B3-5C8B2A740843}"/>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17" name="Conector drept 16">
            <a:extLst>
              <a:ext uri="{FF2B5EF4-FFF2-40B4-BE49-F238E27FC236}">
                <a16:creationId xmlns:a16="http://schemas.microsoft.com/office/drawing/2014/main" id="{9DF723B9-CC55-419F-91C3-C12E8C0E54ED}"/>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18" name="Imagine 17">
            <a:extLst>
              <a:ext uri="{FF2B5EF4-FFF2-40B4-BE49-F238E27FC236}">
                <a16:creationId xmlns:a16="http://schemas.microsoft.com/office/drawing/2014/main" id="{121EC8CC-D777-4F82-B315-6F4D53DC0E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19" name="Imagine 18" descr="O imagine care conține text, miniatură&#10;&#10;Descriere generată automat">
            <a:extLst>
              <a:ext uri="{FF2B5EF4-FFF2-40B4-BE49-F238E27FC236}">
                <a16:creationId xmlns:a16="http://schemas.microsoft.com/office/drawing/2014/main" id="{45BB6345-0973-4FF0-8F71-1D43410BB4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21" name="Titlu 12">
            <a:extLst>
              <a:ext uri="{FF2B5EF4-FFF2-40B4-BE49-F238E27FC236}">
                <a16:creationId xmlns:a16="http://schemas.microsoft.com/office/drawing/2014/main" id="{05BF8F63-8D5F-4E14-B55F-1FC4B8930BB6}"/>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Cadre didactice</a:t>
            </a:r>
            <a:r>
              <a:rPr lang="en-US" dirty="0">
                <a:latin typeface="Times New Roman" panose="02020603050405020304" pitchFamily="18" charset="0"/>
                <a:cs typeface="Times New Roman" panose="02020603050405020304" pitchFamily="18" charset="0"/>
              </a:rPr>
              <a:t> EAM</a:t>
            </a:r>
            <a:endParaRPr lang="ro-RO" dirty="0">
              <a:latin typeface="Times New Roman" panose="02020603050405020304" pitchFamily="18" charset="0"/>
              <a:cs typeface="Times New Roman" panose="02020603050405020304" pitchFamily="18" charset="0"/>
            </a:endParaRPr>
          </a:p>
        </p:txBody>
      </p:sp>
      <p:pic>
        <p:nvPicPr>
          <p:cNvPr id="23" name="Imagine 22" descr="O imagine care conține persoană, îmbrăcăminte, postură, purtând&#10;&#10;Descriere generată automat">
            <a:extLst>
              <a:ext uri="{FF2B5EF4-FFF2-40B4-BE49-F238E27FC236}">
                <a16:creationId xmlns:a16="http://schemas.microsoft.com/office/drawing/2014/main" id="{743DCD50-FB72-4698-AE4E-C40213C45C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3270" y="5015042"/>
            <a:ext cx="1892808" cy="1261872"/>
          </a:xfrm>
          <a:prstGeom prst="ellipse">
            <a:avLst/>
          </a:prstGeom>
          <a:ln>
            <a:noFill/>
          </a:ln>
          <a:effectLst>
            <a:softEdge rad="112500"/>
          </a:effectLst>
        </p:spPr>
      </p:pic>
      <p:pic>
        <p:nvPicPr>
          <p:cNvPr id="25" name="Imagine 24" descr="O imagine care conține persoană, îmbrăcăminte&#10;&#10;Descriere generată automat">
            <a:extLst>
              <a:ext uri="{FF2B5EF4-FFF2-40B4-BE49-F238E27FC236}">
                <a16:creationId xmlns:a16="http://schemas.microsoft.com/office/drawing/2014/main" id="{06DBBFE7-3BC2-42E1-9E23-7F634528B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8862" y="1181276"/>
            <a:ext cx="1892808" cy="1261872"/>
          </a:xfrm>
          <a:prstGeom prst="ellipse">
            <a:avLst/>
          </a:prstGeom>
          <a:ln>
            <a:noFill/>
          </a:ln>
          <a:effectLst>
            <a:softEdge rad="112500"/>
          </a:effectLst>
        </p:spPr>
      </p:pic>
      <p:sp>
        <p:nvSpPr>
          <p:cNvPr id="32" name="CasetăText 31">
            <a:extLst>
              <a:ext uri="{FF2B5EF4-FFF2-40B4-BE49-F238E27FC236}">
                <a16:creationId xmlns:a16="http://schemas.microsoft.com/office/drawing/2014/main" id="{E63F6716-6351-4808-91DC-68A657DF0B72}"/>
              </a:ext>
            </a:extLst>
          </p:cNvPr>
          <p:cNvSpPr txBox="1"/>
          <p:nvPr/>
        </p:nvSpPr>
        <p:spPr>
          <a:xfrm>
            <a:off x="-402604" y="2494126"/>
            <a:ext cx="3002833"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Stanef </a:t>
            </a:r>
          </a:p>
          <a:p>
            <a:pPr algn="ctr"/>
            <a:r>
              <a:rPr lang="ro-RO" sz="1400" b="1" dirty="0">
                <a:latin typeface="Times New Roman" panose="02020603050405020304" pitchFamily="18" charset="0"/>
                <a:cs typeface="Times New Roman" panose="02020603050405020304" pitchFamily="18" charset="0"/>
              </a:rPr>
              <a:t>Puica Mihaela Roberta</a:t>
            </a:r>
          </a:p>
        </p:txBody>
      </p:sp>
      <p:sp>
        <p:nvSpPr>
          <p:cNvPr id="35" name="CasetăText 34">
            <a:extLst>
              <a:ext uri="{FF2B5EF4-FFF2-40B4-BE49-F238E27FC236}">
                <a16:creationId xmlns:a16="http://schemas.microsoft.com/office/drawing/2014/main" id="{84B5D8A0-6658-406C-9C98-94FD51AC6731}"/>
              </a:ext>
            </a:extLst>
          </p:cNvPr>
          <p:cNvSpPr txBox="1"/>
          <p:nvPr/>
        </p:nvSpPr>
        <p:spPr>
          <a:xfrm>
            <a:off x="4117260" y="2518287"/>
            <a:ext cx="2306150"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 Mănescu Cătălin Octavian</a:t>
            </a:r>
          </a:p>
        </p:txBody>
      </p:sp>
      <p:sp>
        <p:nvSpPr>
          <p:cNvPr id="38" name="CasetăText 37">
            <a:extLst>
              <a:ext uri="{FF2B5EF4-FFF2-40B4-BE49-F238E27FC236}">
                <a16:creationId xmlns:a16="http://schemas.microsoft.com/office/drawing/2014/main" id="{93836B48-D821-40AB-8AE4-777220E1840F}"/>
              </a:ext>
            </a:extLst>
          </p:cNvPr>
          <p:cNvSpPr txBox="1"/>
          <p:nvPr/>
        </p:nvSpPr>
        <p:spPr>
          <a:xfrm>
            <a:off x="8065183" y="2546288"/>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Teodor Cristian</a:t>
            </a:r>
          </a:p>
        </p:txBody>
      </p:sp>
      <p:sp>
        <p:nvSpPr>
          <p:cNvPr id="39" name="CasetăText 38">
            <a:extLst>
              <a:ext uri="{FF2B5EF4-FFF2-40B4-BE49-F238E27FC236}">
                <a16:creationId xmlns:a16="http://schemas.microsoft.com/office/drawing/2014/main" id="{C5BBEE11-1C4A-4D12-BA4E-99A1E5ECF184}"/>
              </a:ext>
            </a:extLst>
          </p:cNvPr>
          <p:cNvSpPr txBox="1"/>
          <p:nvPr/>
        </p:nvSpPr>
        <p:spPr>
          <a:xfrm>
            <a:off x="1980387" y="4398188"/>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Lect.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Dinu Mihai</a:t>
            </a:r>
          </a:p>
        </p:txBody>
      </p:sp>
      <p:sp>
        <p:nvSpPr>
          <p:cNvPr id="40" name="CasetăText 39">
            <a:extLst>
              <a:ext uri="{FF2B5EF4-FFF2-40B4-BE49-F238E27FC236}">
                <a16:creationId xmlns:a16="http://schemas.microsoft.com/office/drawing/2014/main" id="{E93B8F97-88EB-40B4-AAFB-65E9DA637E5E}"/>
              </a:ext>
            </a:extLst>
          </p:cNvPr>
          <p:cNvSpPr txBox="1"/>
          <p:nvPr/>
        </p:nvSpPr>
        <p:spPr>
          <a:xfrm>
            <a:off x="4061637" y="6313727"/>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Asist.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Ciobanu Laura</a:t>
            </a:r>
          </a:p>
        </p:txBody>
      </p:sp>
      <p:sp>
        <p:nvSpPr>
          <p:cNvPr id="42" name="CasetăText 41">
            <a:extLst>
              <a:ext uri="{FF2B5EF4-FFF2-40B4-BE49-F238E27FC236}">
                <a16:creationId xmlns:a16="http://schemas.microsoft.com/office/drawing/2014/main" id="{E9E67CFF-D9AE-4BCA-933C-9E10F74B7F76}"/>
              </a:ext>
            </a:extLst>
          </p:cNvPr>
          <p:cNvSpPr txBox="1"/>
          <p:nvPr/>
        </p:nvSpPr>
        <p:spPr>
          <a:xfrm>
            <a:off x="9837237" y="4512190"/>
            <a:ext cx="2320949"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Lect.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Antohe Radu Gheorghe</a:t>
            </a:r>
          </a:p>
        </p:txBody>
      </p:sp>
      <p:sp>
        <p:nvSpPr>
          <p:cNvPr id="44" name="CasetăText 43">
            <a:extLst>
              <a:ext uri="{FF2B5EF4-FFF2-40B4-BE49-F238E27FC236}">
                <a16:creationId xmlns:a16="http://schemas.microsoft.com/office/drawing/2014/main" id="{3807C0A8-4493-4003-8EBB-58725927C2A5}"/>
              </a:ext>
            </a:extLst>
          </p:cNvPr>
          <p:cNvSpPr txBox="1"/>
          <p:nvPr/>
        </p:nvSpPr>
        <p:spPr>
          <a:xfrm>
            <a:off x="1876598" y="2504299"/>
            <a:ext cx="2467641"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Raluca Florentina Crețu</a:t>
            </a:r>
          </a:p>
        </p:txBody>
      </p:sp>
      <p:sp>
        <p:nvSpPr>
          <p:cNvPr id="45" name="CasetăText 44">
            <a:extLst>
              <a:ext uri="{FF2B5EF4-FFF2-40B4-BE49-F238E27FC236}">
                <a16:creationId xmlns:a16="http://schemas.microsoft.com/office/drawing/2014/main" id="{6A22CE16-CD99-4E1C-9442-FEE1C42B953B}"/>
              </a:ext>
            </a:extLst>
          </p:cNvPr>
          <p:cNvSpPr txBox="1"/>
          <p:nvPr/>
        </p:nvSpPr>
        <p:spPr>
          <a:xfrm>
            <a:off x="6080458" y="6249437"/>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Asist.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Bogdan Chiripuci</a:t>
            </a:r>
          </a:p>
        </p:txBody>
      </p:sp>
      <p:sp>
        <p:nvSpPr>
          <p:cNvPr id="46" name="CasetăText 45">
            <a:extLst>
              <a:ext uri="{FF2B5EF4-FFF2-40B4-BE49-F238E27FC236}">
                <a16:creationId xmlns:a16="http://schemas.microsoft.com/office/drawing/2014/main" id="{5BE90562-7814-4E7D-99A9-84D98DD47794}"/>
              </a:ext>
            </a:extLst>
          </p:cNvPr>
          <p:cNvSpPr txBox="1"/>
          <p:nvPr/>
        </p:nvSpPr>
        <p:spPr>
          <a:xfrm>
            <a:off x="8038103" y="6232401"/>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Asist.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Petre Ionuț Laurențiu</a:t>
            </a:r>
          </a:p>
        </p:txBody>
      </p:sp>
      <p:pic>
        <p:nvPicPr>
          <p:cNvPr id="51" name="Imagine 50" descr="O imagine care conține bărbat, persoană, ochelari, purtând&#10;&#10;Descriere generată automat">
            <a:extLst>
              <a:ext uri="{FF2B5EF4-FFF2-40B4-BE49-F238E27FC236}">
                <a16:creationId xmlns:a16="http://schemas.microsoft.com/office/drawing/2014/main" id="{4E04F8ED-7BC3-4155-942A-792D6D26251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93545" y="1128767"/>
            <a:ext cx="1892808" cy="1261872"/>
          </a:xfrm>
          <a:prstGeom prst="ellipse">
            <a:avLst/>
          </a:prstGeom>
          <a:ln>
            <a:noFill/>
          </a:ln>
          <a:effectLst>
            <a:softEdge rad="112500"/>
          </a:effectLst>
        </p:spPr>
      </p:pic>
      <p:sp>
        <p:nvSpPr>
          <p:cNvPr id="60" name="CasetăText 59">
            <a:extLst>
              <a:ext uri="{FF2B5EF4-FFF2-40B4-BE49-F238E27FC236}">
                <a16:creationId xmlns:a16="http://schemas.microsoft.com/office/drawing/2014/main" id="{179B07DC-1796-4263-B01F-92C00DB50759}"/>
              </a:ext>
            </a:extLst>
          </p:cNvPr>
          <p:cNvSpPr txBox="1"/>
          <p:nvPr/>
        </p:nvSpPr>
        <p:spPr>
          <a:xfrm>
            <a:off x="9867232" y="2403360"/>
            <a:ext cx="2135067"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Anastasiu Ionuț Adrian</a:t>
            </a:r>
          </a:p>
        </p:txBody>
      </p:sp>
      <p:pic>
        <p:nvPicPr>
          <p:cNvPr id="48" name="Imagine 47" descr="O imagine care conține bărbat, persoană, purtând, postură&#10;&#10;Descriere generată automat">
            <a:extLst>
              <a:ext uri="{FF2B5EF4-FFF2-40B4-BE49-F238E27FC236}">
                <a16:creationId xmlns:a16="http://schemas.microsoft.com/office/drawing/2014/main" id="{1499C18C-C276-4768-A51A-D9F259BC1A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42033" y="3108501"/>
            <a:ext cx="1892808" cy="1261872"/>
          </a:xfrm>
          <a:prstGeom prst="ellipse">
            <a:avLst/>
          </a:prstGeom>
          <a:ln>
            <a:noFill/>
          </a:ln>
          <a:effectLst>
            <a:softEdge rad="112500"/>
          </a:effectLst>
        </p:spPr>
      </p:pic>
      <p:sp>
        <p:nvSpPr>
          <p:cNvPr id="49" name="CasetăText 48">
            <a:extLst>
              <a:ext uri="{FF2B5EF4-FFF2-40B4-BE49-F238E27FC236}">
                <a16:creationId xmlns:a16="http://schemas.microsoft.com/office/drawing/2014/main" id="{64881B67-A562-4FAA-8A1A-D42052BA5D87}"/>
              </a:ext>
            </a:extLst>
          </p:cNvPr>
          <p:cNvSpPr txBox="1"/>
          <p:nvPr/>
        </p:nvSpPr>
        <p:spPr>
          <a:xfrm>
            <a:off x="6042033" y="4317866"/>
            <a:ext cx="2013205" cy="523220"/>
          </a:xfrm>
          <a:prstGeom prst="rect">
            <a:avLst/>
          </a:prstGeom>
          <a:noFill/>
          <a:ln>
            <a:noFill/>
          </a:ln>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Lect.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Rîșnoveanu Luxița</a:t>
            </a:r>
          </a:p>
        </p:txBody>
      </p:sp>
      <p:pic>
        <p:nvPicPr>
          <p:cNvPr id="50" name="Imagine 49" descr="O imagine care conține persoană, îmbrăcăminte, zâmbitor&#10;&#10;Descriere generată automat">
            <a:extLst>
              <a:ext uri="{FF2B5EF4-FFF2-40B4-BE49-F238E27FC236}">
                <a16:creationId xmlns:a16="http://schemas.microsoft.com/office/drawing/2014/main" id="{60C143E6-2C2D-4802-AC0E-257BD6844C8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19421" y="5080033"/>
            <a:ext cx="1892808" cy="1261872"/>
          </a:xfrm>
          <a:prstGeom prst="ellipse">
            <a:avLst/>
          </a:prstGeom>
          <a:ln>
            <a:noFill/>
          </a:ln>
          <a:effectLst>
            <a:softEdge rad="112500"/>
          </a:effectLst>
        </p:spPr>
      </p:pic>
      <p:pic>
        <p:nvPicPr>
          <p:cNvPr id="52" name="Imagine 51" descr="O imagine care conține persoană, îmbrăcăminte, bărbat, purtând&#10;&#10;Descriere generată automat">
            <a:extLst>
              <a:ext uri="{FF2B5EF4-FFF2-40B4-BE49-F238E27FC236}">
                <a16:creationId xmlns:a16="http://schemas.microsoft.com/office/drawing/2014/main" id="{1048B9C2-D866-4D5F-8F25-4B6D148628A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00375" y="3183666"/>
            <a:ext cx="1892808" cy="1261872"/>
          </a:xfrm>
          <a:prstGeom prst="ellipse">
            <a:avLst/>
          </a:prstGeom>
          <a:ln>
            <a:noFill/>
          </a:ln>
          <a:effectLst>
            <a:softEdge rad="112500"/>
          </a:effectLst>
        </p:spPr>
      </p:pic>
      <p:sp>
        <p:nvSpPr>
          <p:cNvPr id="54" name="CasetăText 53">
            <a:extLst>
              <a:ext uri="{FF2B5EF4-FFF2-40B4-BE49-F238E27FC236}">
                <a16:creationId xmlns:a16="http://schemas.microsoft.com/office/drawing/2014/main" id="{87AF4DEB-8313-4DBF-B040-671FE6B63288}"/>
              </a:ext>
            </a:extLst>
          </p:cNvPr>
          <p:cNvSpPr txBox="1"/>
          <p:nvPr/>
        </p:nvSpPr>
        <p:spPr>
          <a:xfrm>
            <a:off x="2092911" y="6316471"/>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Asist.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Diaconeasa Maria</a:t>
            </a:r>
            <a:endParaRPr lang="en-US" sz="1400" b="1" dirty="0">
              <a:latin typeface="Times New Roman" panose="02020603050405020304" pitchFamily="18" charset="0"/>
              <a:cs typeface="Times New Roman" panose="02020603050405020304" pitchFamily="18" charset="0"/>
            </a:endParaRPr>
          </a:p>
        </p:txBody>
      </p:sp>
      <p:sp>
        <p:nvSpPr>
          <p:cNvPr id="55" name="CasetăText 54">
            <a:extLst>
              <a:ext uri="{FF2B5EF4-FFF2-40B4-BE49-F238E27FC236}">
                <a16:creationId xmlns:a16="http://schemas.microsoft.com/office/drawing/2014/main" id="{79FFBED2-6FE9-4B08-B2DE-F9653872869D}"/>
              </a:ext>
            </a:extLst>
          </p:cNvPr>
          <p:cNvSpPr txBox="1"/>
          <p:nvPr/>
        </p:nvSpPr>
        <p:spPr>
          <a:xfrm>
            <a:off x="4056403" y="4362410"/>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Lect.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Preda Elena</a:t>
            </a:r>
          </a:p>
        </p:txBody>
      </p:sp>
      <p:pic>
        <p:nvPicPr>
          <p:cNvPr id="56" name="Imagine 55" descr="O imagine care conține persoană&#10;&#10;Descriere generată automat">
            <a:extLst>
              <a:ext uri="{FF2B5EF4-FFF2-40B4-BE49-F238E27FC236}">
                <a16:creationId xmlns:a16="http://schemas.microsoft.com/office/drawing/2014/main" id="{8073FFDB-F812-4721-9A7A-6E46E964ED5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7965" y="3136316"/>
            <a:ext cx="1892808" cy="1261872"/>
          </a:xfrm>
          <a:prstGeom prst="ellipse">
            <a:avLst/>
          </a:prstGeom>
          <a:ln>
            <a:noFill/>
          </a:ln>
          <a:effectLst>
            <a:softEdge rad="112500"/>
          </a:effectLst>
        </p:spPr>
      </p:pic>
      <p:sp>
        <p:nvSpPr>
          <p:cNvPr id="57" name="CasetăText 56">
            <a:extLst>
              <a:ext uri="{FF2B5EF4-FFF2-40B4-BE49-F238E27FC236}">
                <a16:creationId xmlns:a16="http://schemas.microsoft.com/office/drawing/2014/main" id="{9FC5AAB3-D660-443A-962B-80C86D1054B4}"/>
              </a:ext>
            </a:extLst>
          </p:cNvPr>
          <p:cNvSpPr txBox="1"/>
          <p:nvPr/>
        </p:nvSpPr>
        <p:spPr>
          <a:xfrm>
            <a:off x="-52111" y="4362410"/>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Popescu Loredana</a:t>
            </a:r>
          </a:p>
        </p:txBody>
      </p:sp>
      <p:sp>
        <p:nvSpPr>
          <p:cNvPr id="37" name="CasetăText 26">
            <a:extLst>
              <a:ext uri="{FF2B5EF4-FFF2-40B4-BE49-F238E27FC236}">
                <a16:creationId xmlns:a16="http://schemas.microsoft.com/office/drawing/2014/main" id="{C0733196-DF84-4C72-A5D2-6D64F515D084}"/>
              </a:ext>
            </a:extLst>
          </p:cNvPr>
          <p:cNvSpPr txBox="1"/>
          <p:nvPr/>
        </p:nvSpPr>
        <p:spPr>
          <a:xfrm>
            <a:off x="6263134" y="2502246"/>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 univ. Dr. Drăcea Raluca Mihaela</a:t>
            </a:r>
          </a:p>
        </p:txBody>
      </p:sp>
      <p:pic>
        <p:nvPicPr>
          <p:cNvPr id="43" name="Picture 4" descr="INFORMAŢII PERSONALE DRĂCEA Raluca Mihaela">
            <a:extLst>
              <a:ext uri="{FF2B5EF4-FFF2-40B4-BE49-F238E27FC236}">
                <a16:creationId xmlns:a16="http://schemas.microsoft.com/office/drawing/2014/main" id="{220960F3-C21D-41CA-A6D8-5E50F0D7CC4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4684" t="-903" b="12375"/>
          <a:stretch/>
        </p:blipFill>
        <p:spPr bwMode="auto">
          <a:xfrm>
            <a:off x="6445038" y="1173233"/>
            <a:ext cx="1232867" cy="14356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3" name="CasetăText 48">
            <a:extLst>
              <a:ext uri="{FF2B5EF4-FFF2-40B4-BE49-F238E27FC236}">
                <a16:creationId xmlns:a16="http://schemas.microsoft.com/office/drawing/2014/main" id="{022AE71B-2FBA-4C70-9177-4EB0B75430C8}"/>
              </a:ext>
            </a:extLst>
          </p:cNvPr>
          <p:cNvSpPr txBox="1"/>
          <p:nvPr/>
        </p:nvSpPr>
        <p:spPr>
          <a:xfrm>
            <a:off x="8093663" y="4324477"/>
            <a:ext cx="2013205" cy="523220"/>
          </a:xfrm>
          <a:prstGeom prst="rect">
            <a:avLst/>
          </a:prstGeom>
          <a:noFill/>
          <a:ln>
            <a:noFill/>
          </a:ln>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Lect.</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Piștalu Maria</a:t>
            </a:r>
          </a:p>
        </p:txBody>
      </p:sp>
      <p:pic>
        <p:nvPicPr>
          <p:cNvPr id="3" name="Imagine 2" descr="O imagine care conține persoană">
            <a:extLst>
              <a:ext uri="{FF2B5EF4-FFF2-40B4-BE49-F238E27FC236}">
                <a16:creationId xmlns:a16="http://schemas.microsoft.com/office/drawing/2014/main" id="{6BA15F21-B0FA-93A5-45F8-DC7B0876503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22660"/>
          <a:stretch/>
        </p:blipFill>
        <p:spPr>
          <a:xfrm>
            <a:off x="8330501" y="2884458"/>
            <a:ext cx="1428407" cy="1457681"/>
          </a:xfrm>
          <a:prstGeom prst="ellipse">
            <a:avLst/>
          </a:prstGeom>
          <a:ln>
            <a:noFill/>
          </a:ln>
          <a:effectLst>
            <a:softEdge rad="112500"/>
          </a:effectLst>
        </p:spPr>
      </p:pic>
    </p:spTree>
    <p:extLst>
      <p:ext uri="{BB962C8B-B14F-4D97-AF65-F5344CB8AC3E}">
        <p14:creationId xmlns:p14="http://schemas.microsoft.com/office/powerpoint/2010/main" val="158880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reptunghi 4">
            <a:extLst>
              <a:ext uri="{FF2B5EF4-FFF2-40B4-BE49-F238E27FC236}">
                <a16:creationId xmlns:a16="http://schemas.microsoft.com/office/drawing/2014/main" id="{38E11919-6615-4D27-B8FC-228A1580257A}"/>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6" name="Conector drept 5">
            <a:extLst>
              <a:ext uri="{FF2B5EF4-FFF2-40B4-BE49-F238E27FC236}">
                <a16:creationId xmlns:a16="http://schemas.microsoft.com/office/drawing/2014/main" id="{EED8DB6C-6729-414F-9D10-755D390EE2BE}"/>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7" name="Imagine 6">
            <a:extLst>
              <a:ext uri="{FF2B5EF4-FFF2-40B4-BE49-F238E27FC236}">
                <a16:creationId xmlns:a16="http://schemas.microsoft.com/office/drawing/2014/main" id="{9D0CFC78-B7D8-41AD-990F-1E8DB88EF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8" name="Imagine 7" descr="O imagine care conține text, miniatură&#10;&#10;Descriere generată automat">
            <a:extLst>
              <a:ext uri="{FF2B5EF4-FFF2-40B4-BE49-F238E27FC236}">
                <a16:creationId xmlns:a16="http://schemas.microsoft.com/office/drawing/2014/main" id="{6E83002C-308C-4D35-B60A-D3B051C34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10" name="Titlu 12">
            <a:extLst>
              <a:ext uri="{FF2B5EF4-FFF2-40B4-BE49-F238E27FC236}">
                <a16:creationId xmlns:a16="http://schemas.microsoft.com/office/drawing/2014/main" id="{C6BCE3B9-43F5-45F0-BFE8-1963D9FE5E02}"/>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en-US" dirty="0" err="1">
                <a:latin typeface="Times New Roman" panose="02020603050405020304" pitchFamily="18" charset="0"/>
                <a:cs typeface="Times New Roman" panose="02020603050405020304" pitchFamily="18" charset="0"/>
              </a:rPr>
              <a:t>Rela</a:t>
            </a:r>
            <a:r>
              <a:rPr lang="ro-RO" dirty="0">
                <a:latin typeface="Times New Roman" panose="02020603050405020304" pitchFamily="18" charset="0"/>
                <a:cs typeface="Times New Roman" panose="02020603050405020304" pitchFamily="18" charset="0"/>
              </a:rPr>
              <a:t>ții Internaționale</a:t>
            </a:r>
          </a:p>
        </p:txBody>
      </p:sp>
      <p:pic>
        <p:nvPicPr>
          <p:cNvPr id="11" name="Picture 9">
            <a:extLst>
              <a:ext uri="{FF2B5EF4-FFF2-40B4-BE49-F238E27FC236}">
                <a16:creationId xmlns:a16="http://schemas.microsoft.com/office/drawing/2014/main" id="{99353CA5-D642-4C8A-A65B-E477C8EEDE5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2677" y="1361916"/>
            <a:ext cx="1828800" cy="1835467"/>
          </a:xfrm>
          <a:prstGeom prst="rect">
            <a:avLst/>
          </a:prstGeom>
          <a:noFill/>
          <a:ln>
            <a:noFill/>
          </a:ln>
        </p:spPr>
      </p:pic>
      <p:sp>
        <p:nvSpPr>
          <p:cNvPr id="3" name="Dreptunghi 2">
            <a:extLst>
              <a:ext uri="{FF2B5EF4-FFF2-40B4-BE49-F238E27FC236}">
                <a16:creationId xmlns:a16="http://schemas.microsoft.com/office/drawing/2014/main" id="{847E9312-5FB6-4024-99B3-94719378DB8A}"/>
              </a:ext>
            </a:extLst>
          </p:cNvPr>
          <p:cNvSpPr/>
          <p:nvPr/>
        </p:nvSpPr>
        <p:spPr>
          <a:xfrm>
            <a:off x="989012" y="1879602"/>
            <a:ext cx="5791200" cy="5115311"/>
          </a:xfrm>
          <a:prstGeom prst="rect">
            <a:avLst/>
          </a:prstGeom>
        </p:spPr>
        <p:txBody>
          <a:bodyPr wrap="square">
            <a:spAutoFit/>
          </a:bodyPr>
          <a:lstStyle/>
          <a:p>
            <a:pPr algn="ctr">
              <a:lnSpc>
                <a:spcPct val="150000"/>
              </a:lnSpc>
            </a:pPr>
            <a:r>
              <a:rPr lang="ro-RO" sz="2000" dirty="0">
                <a:latin typeface="Times New Roman" panose="02020603050405020304" pitchFamily="18" charset="0"/>
                <a:ea typeface="PMingLiU" panose="02020500000000000000" pitchFamily="18" charset="-120"/>
                <a:cs typeface="Times New Roman" panose="02020603050405020304" pitchFamily="18" charset="0"/>
              </a:rPr>
              <a:t>Facultatea EAM a încheiat un acord cu Universita Catolica de Valencia, Spania în cadrul Programului Erasmus+, Mobility for learners and staff – Higher Education Student and Staff Mobility cu derulare până în 2028.</a:t>
            </a:r>
          </a:p>
          <a:p>
            <a:pPr algn="ctr">
              <a:lnSpc>
                <a:spcPct val="150000"/>
              </a:lnSpc>
            </a:pPr>
            <a:r>
              <a:rPr lang="ro-RO" sz="2000" dirty="0">
                <a:latin typeface="Times New Roman" panose="02020603050405020304" pitchFamily="18" charset="0"/>
                <a:ea typeface="PMingLiU" panose="02020500000000000000" pitchFamily="18" charset="-120"/>
                <a:cs typeface="Times New Roman" panose="02020603050405020304" pitchFamily="18" charset="0"/>
              </a:rPr>
              <a:t>Alte acorduri încheiate cu:</a:t>
            </a:r>
          </a:p>
          <a:p>
            <a:pPr algn="ctr">
              <a:lnSpc>
                <a:spcPct val="150000"/>
              </a:lnSpc>
            </a:pPr>
            <a:r>
              <a:rPr lang="en-US" sz="2000" dirty="0">
                <a:latin typeface="Times New Roman" panose="02020603050405020304" pitchFamily="18" charset="0"/>
                <a:ea typeface="PMingLiU" panose="02020500000000000000" pitchFamily="18" charset="-120"/>
                <a:cs typeface="Times New Roman" panose="02020603050405020304" pitchFamily="18" charset="0"/>
              </a:rPr>
              <a:t>⇨ </a:t>
            </a:r>
            <a:r>
              <a:rPr lang="ro-RO" sz="2000" dirty="0">
                <a:latin typeface="Times New Roman" panose="02020603050405020304" pitchFamily="18" charset="0"/>
                <a:ea typeface="PMingLiU" panose="02020500000000000000" pitchFamily="18" charset="-120"/>
                <a:cs typeface="Times New Roman" panose="02020603050405020304" pitchFamily="18" charset="0"/>
              </a:rPr>
              <a:t>Universita Politecnica delle Marche</a:t>
            </a:r>
            <a:r>
              <a:rPr lang="en-US" sz="2000" dirty="0">
                <a:latin typeface="Times New Roman" panose="02020603050405020304" pitchFamily="18" charset="0"/>
                <a:ea typeface="PMingLiU" panose="02020500000000000000" pitchFamily="18" charset="-120"/>
                <a:cs typeface="Times New Roman" panose="02020603050405020304" pitchFamily="18" charset="0"/>
              </a:rPr>
              <a:t>, Italia</a:t>
            </a: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50000"/>
              </a:lnSpc>
            </a:pPr>
            <a:r>
              <a:rPr lang="en-US" sz="2000" dirty="0">
                <a:latin typeface="Times New Roman" panose="02020603050405020304" pitchFamily="18" charset="0"/>
                <a:ea typeface="PMingLiU" panose="02020500000000000000" pitchFamily="18" charset="-120"/>
                <a:cs typeface="Times New Roman" panose="02020603050405020304" pitchFamily="18" charset="0"/>
              </a:rPr>
              <a:t>⇨</a:t>
            </a:r>
            <a:r>
              <a:rPr lang="ro-RO" sz="2000" dirty="0">
                <a:latin typeface="Times New Roman" panose="02020603050405020304" pitchFamily="18" charset="0"/>
                <a:ea typeface="PMingLiU" panose="02020500000000000000" pitchFamily="18" charset="-120"/>
                <a:cs typeface="Times New Roman" panose="02020603050405020304" pitchFamily="18" charset="0"/>
              </a:rPr>
              <a:t> University of Catania</a:t>
            </a:r>
            <a:r>
              <a:rPr lang="en-US" sz="2000" dirty="0">
                <a:latin typeface="Times New Roman" panose="02020603050405020304" pitchFamily="18" charset="0"/>
                <a:ea typeface="PMingLiU" panose="02020500000000000000" pitchFamily="18" charset="-120"/>
                <a:cs typeface="Times New Roman" panose="02020603050405020304" pitchFamily="18" charset="0"/>
              </a:rPr>
              <a:t>, Italia</a:t>
            </a: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50000"/>
              </a:lnSpc>
            </a:pPr>
            <a:r>
              <a:rPr lang="en-US" sz="2000" dirty="0">
                <a:latin typeface="Times New Roman" panose="02020603050405020304" pitchFamily="18" charset="0"/>
                <a:ea typeface="PMingLiU" panose="02020500000000000000" pitchFamily="18" charset="-120"/>
                <a:cs typeface="Times New Roman" panose="02020603050405020304" pitchFamily="18" charset="0"/>
              </a:rPr>
              <a:t>⇨</a:t>
            </a:r>
            <a:r>
              <a:rPr lang="ro-RO" sz="2000" dirty="0">
                <a:latin typeface="Times New Roman" panose="02020603050405020304" pitchFamily="18" charset="0"/>
                <a:ea typeface="PMingLiU" panose="02020500000000000000" pitchFamily="18" charset="-120"/>
                <a:cs typeface="Times New Roman" panose="02020603050405020304" pitchFamily="18" charset="0"/>
              </a:rPr>
              <a:t> Universite Cote d</a:t>
            </a:r>
            <a:r>
              <a:rPr lang="ro-RO" sz="2000" dirty="0">
                <a:latin typeface="Calibri" panose="020F0502020204030204" pitchFamily="34" charset="0"/>
                <a:ea typeface="PMingLiU" panose="02020500000000000000" pitchFamily="18" charset="-120"/>
                <a:cs typeface="Calibri" panose="020F0502020204030204" pitchFamily="34" charset="0"/>
              </a:rPr>
              <a:t>'</a:t>
            </a:r>
            <a:r>
              <a:rPr lang="ro-RO" sz="2000" dirty="0">
                <a:latin typeface="Times New Roman" panose="02020603050405020304" pitchFamily="18" charset="0"/>
                <a:ea typeface="PMingLiU" panose="02020500000000000000" pitchFamily="18" charset="-120"/>
                <a:cs typeface="Times New Roman" panose="02020603050405020304" pitchFamily="18" charset="0"/>
              </a:rPr>
              <a:t>Azur – Graduate School and Research of Economics and Management</a:t>
            </a:r>
            <a:r>
              <a:rPr lang="en-US" sz="2000" dirty="0">
                <a:latin typeface="Times New Roman" panose="02020603050405020304" pitchFamily="18" charset="0"/>
                <a:ea typeface="PMingLiU" panose="02020500000000000000" pitchFamily="18" charset="-120"/>
                <a:cs typeface="Times New Roman" panose="02020603050405020304" pitchFamily="18" charset="0"/>
              </a:rPr>
              <a:t>, Nice, Fran</a:t>
            </a:r>
            <a:r>
              <a:rPr lang="ro-RO" sz="2000" dirty="0">
                <a:latin typeface="Times New Roman" panose="02020603050405020304" pitchFamily="18" charset="0"/>
                <a:ea typeface="PMingLiU" panose="02020500000000000000" pitchFamily="18" charset="-120"/>
                <a:cs typeface="Times New Roman" panose="02020603050405020304" pitchFamily="18" charset="0"/>
              </a:rPr>
              <a:t>ța</a:t>
            </a:r>
          </a:p>
          <a:p>
            <a:pPr algn="ctr">
              <a:lnSpc>
                <a:spcPct val="150000"/>
              </a:lnSpc>
            </a:pP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p:txBody>
      </p:sp>
      <p:pic>
        <p:nvPicPr>
          <p:cNvPr id="18" name="Imagine 17" descr="O imagine care conține text&#10;&#10;Descriere generată automat">
            <a:extLst>
              <a:ext uri="{FF2B5EF4-FFF2-40B4-BE49-F238E27FC236}">
                <a16:creationId xmlns:a16="http://schemas.microsoft.com/office/drawing/2014/main" id="{B02CE8B2-7B7C-4709-8D6D-26CF74147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644" y="4495800"/>
            <a:ext cx="3106865" cy="885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89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64A571F8-B7CD-4A83-891C-A4F5A83B25AA}"/>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C75898B1-4BD3-407F-A3C0-57367F8AD807}"/>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12173FC9-0770-4D25-A1AC-FDFAEDD31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5D1A6151-866D-4BF9-A8BA-97981EBA5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pic>
        <p:nvPicPr>
          <p:cNvPr id="10" name="Imagine 9" descr="O imagine care conține persoană, iarbă, femeie, exterior&#10;&#10;Descriere generată automat">
            <a:extLst>
              <a:ext uri="{FF2B5EF4-FFF2-40B4-BE49-F238E27FC236}">
                <a16:creationId xmlns:a16="http://schemas.microsoft.com/office/drawing/2014/main" id="{9770ADEE-1900-4EC2-B8FD-728463CFC3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5023" y="1509479"/>
            <a:ext cx="3086100" cy="1588434"/>
          </a:xfrm>
          <a:prstGeom prst="ellipse">
            <a:avLst/>
          </a:prstGeom>
          <a:ln>
            <a:noFill/>
          </a:ln>
          <a:effectLst>
            <a:softEdge rad="112500"/>
          </a:effectLst>
        </p:spPr>
      </p:pic>
      <p:sp>
        <p:nvSpPr>
          <p:cNvPr id="11" name="Titlu 12">
            <a:extLst>
              <a:ext uri="{FF2B5EF4-FFF2-40B4-BE49-F238E27FC236}">
                <a16:creationId xmlns:a16="http://schemas.microsoft.com/office/drawing/2014/main" id="{1A4995EB-D18B-4B0A-882E-9A8B22EAA1BD}"/>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Relații cu Mediul Economico-Social</a:t>
            </a:r>
          </a:p>
        </p:txBody>
      </p:sp>
      <p:sp>
        <p:nvSpPr>
          <p:cNvPr id="13" name="Dreptunghi 12">
            <a:extLst>
              <a:ext uri="{FF2B5EF4-FFF2-40B4-BE49-F238E27FC236}">
                <a16:creationId xmlns:a16="http://schemas.microsoft.com/office/drawing/2014/main" id="{DD48BBDB-F083-4D14-908E-A7CCF21BCA88}"/>
              </a:ext>
            </a:extLst>
          </p:cNvPr>
          <p:cNvSpPr/>
          <p:nvPr/>
        </p:nvSpPr>
        <p:spPr>
          <a:xfrm>
            <a:off x="451673" y="3326313"/>
            <a:ext cx="10972800" cy="1754326"/>
          </a:xfrm>
          <a:prstGeom prst="rect">
            <a:avLst/>
          </a:prstGeom>
        </p:spPr>
        <p:txBody>
          <a:bodyPr wrap="square">
            <a:spAutoFit/>
          </a:bodyPr>
          <a:lstStyle/>
          <a:p>
            <a:pPr algn="ctr">
              <a:lnSpc>
                <a:spcPct val="150000"/>
              </a:lnSpc>
            </a:pPr>
            <a:r>
              <a:rPr lang="en-US" sz="2400" dirty="0">
                <a:latin typeface="Times New Roman" panose="02020603050405020304" pitchFamily="18" charset="0"/>
                <a:ea typeface="PMingLiU" panose="02020500000000000000" pitchFamily="18" charset="-120"/>
                <a:cs typeface="Times New Roman" panose="02020603050405020304" pitchFamily="18" charset="0"/>
              </a:rPr>
              <a:t>În baza </a:t>
            </a:r>
            <a:r>
              <a:rPr lang="en-US" sz="2400" dirty="0" err="1">
                <a:latin typeface="Times New Roman" panose="02020603050405020304" pitchFamily="18" charset="0"/>
                <a:ea typeface="PMingLiU" panose="02020500000000000000" pitchFamily="18" charset="-120"/>
                <a:cs typeface="Times New Roman" panose="02020603050405020304" pitchFamily="18" charset="0"/>
              </a:rPr>
              <a:t>parteneriatelor</a:t>
            </a:r>
            <a:r>
              <a:rPr lang="en-US" sz="2400" dirty="0">
                <a:latin typeface="Times New Roman" panose="02020603050405020304" pitchFamily="18" charset="0"/>
                <a:ea typeface="PMingLiU" panose="02020500000000000000" pitchFamily="18" charset="-120"/>
                <a:cs typeface="Times New Roman" panose="02020603050405020304" pitchFamily="18" charset="0"/>
              </a:rPr>
              <a:t> </a:t>
            </a:r>
            <a:r>
              <a:rPr lang="en-US" sz="2400" dirty="0" err="1">
                <a:latin typeface="Times New Roman" panose="02020603050405020304" pitchFamily="18" charset="0"/>
                <a:ea typeface="PMingLiU" panose="02020500000000000000" pitchFamily="18" charset="-120"/>
                <a:cs typeface="Times New Roman" panose="02020603050405020304" pitchFamily="18" charset="0"/>
              </a:rPr>
              <a:t>semnate</a:t>
            </a:r>
            <a:r>
              <a:rPr lang="en-US" sz="2400" dirty="0">
                <a:latin typeface="Times New Roman" panose="02020603050405020304" pitchFamily="18" charset="0"/>
                <a:ea typeface="PMingLiU" panose="02020500000000000000" pitchFamily="18" charset="-120"/>
                <a:cs typeface="Times New Roman" panose="02020603050405020304" pitchFamily="18" charset="0"/>
              </a:rPr>
              <a:t>, Facultatea EAM poate asigura </a:t>
            </a:r>
            <a:endParaRPr lang="ro-RO" sz="2400" dirty="0">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50000"/>
              </a:lnSpc>
            </a:pPr>
            <a:r>
              <a:rPr lang="en-US" sz="2400" dirty="0">
                <a:latin typeface="Times New Roman" panose="02020603050405020304" pitchFamily="18" charset="0"/>
                <a:ea typeface="PMingLiU" panose="02020500000000000000" pitchFamily="18" charset="-120"/>
                <a:cs typeface="Times New Roman" panose="02020603050405020304" pitchFamily="18" charset="0"/>
              </a:rPr>
              <a:t>minim 50 de locuri de voluntariat în cadrul </a:t>
            </a:r>
            <a:endParaRPr lang="ro-RO" sz="2400" dirty="0">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50000"/>
              </a:lnSpc>
            </a:pPr>
            <a:r>
              <a:rPr lang="en-US" sz="2400" b="1" dirty="0">
                <a:latin typeface="Times New Roman" panose="02020603050405020304" pitchFamily="18" charset="0"/>
                <a:ea typeface="PMingLiU" panose="02020500000000000000" pitchFamily="18" charset="-120"/>
                <a:cs typeface="Times New Roman" panose="02020603050405020304" pitchFamily="18" charset="0"/>
              </a:rPr>
              <a:t>WWF România, Enviro Pack Consult, Muzeul ASE și </a:t>
            </a:r>
            <a:r>
              <a:rPr lang="ro-RO" sz="2400" b="1" dirty="0">
                <a:latin typeface="Times New Roman" panose="02020603050405020304" pitchFamily="18" charset="0"/>
                <a:ea typeface="PMingLiU" panose="02020500000000000000" pitchFamily="18" charset="-120"/>
                <a:cs typeface="Times New Roman" panose="02020603050405020304" pitchFamily="18" charset="0"/>
              </a:rPr>
              <a:t> </a:t>
            </a:r>
            <a:r>
              <a:rPr lang="en-US" sz="2400" b="1" dirty="0">
                <a:latin typeface="Times New Roman" panose="02020603050405020304" pitchFamily="18" charset="0"/>
                <a:ea typeface="PMingLiU" panose="02020500000000000000" pitchFamily="18" charset="-120"/>
                <a:cs typeface="Times New Roman" panose="02020603050405020304" pitchFamily="18" charset="0"/>
              </a:rPr>
              <a:t>ASEAM</a:t>
            </a:r>
            <a:r>
              <a:rPr lang="en-US" sz="2400" dirty="0">
                <a:latin typeface="Times New Roman" panose="02020603050405020304" pitchFamily="18" charset="0"/>
                <a:ea typeface="PMingLiU" panose="02020500000000000000" pitchFamily="18" charset="-120"/>
                <a:cs typeface="Times New Roman" panose="02020603050405020304" pitchFamily="18" charset="0"/>
              </a:rPr>
              <a:t>.</a:t>
            </a:r>
            <a:endParaRPr lang="ro-RO" sz="2400" dirty="0">
              <a:latin typeface="Times New Roman" panose="02020603050405020304" pitchFamily="18" charset="0"/>
              <a:ea typeface="PMingLiU" panose="02020500000000000000" pitchFamily="18" charset="-120"/>
              <a:cs typeface="Times New Roman" panose="02020603050405020304" pitchFamily="18" charset="0"/>
            </a:endParaRPr>
          </a:p>
        </p:txBody>
      </p:sp>
      <p:pic>
        <p:nvPicPr>
          <p:cNvPr id="15" name="Imagine 14">
            <a:extLst>
              <a:ext uri="{FF2B5EF4-FFF2-40B4-BE49-F238E27FC236}">
                <a16:creationId xmlns:a16="http://schemas.microsoft.com/office/drawing/2014/main" id="{745D8ACE-3149-4709-AB29-1481B2827C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8384" y="5761746"/>
            <a:ext cx="1639536" cy="659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agine 16">
            <a:extLst>
              <a:ext uri="{FF2B5EF4-FFF2-40B4-BE49-F238E27FC236}">
                <a16:creationId xmlns:a16="http://schemas.microsoft.com/office/drawing/2014/main" id="{172CCB56-2902-42BC-8D02-FDA6A2455E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2881" y="5888070"/>
            <a:ext cx="2044961" cy="4661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ine 18">
            <a:extLst>
              <a:ext uri="{FF2B5EF4-FFF2-40B4-BE49-F238E27FC236}">
                <a16:creationId xmlns:a16="http://schemas.microsoft.com/office/drawing/2014/main" id="{5BF51102-BB63-4716-BC6D-E17A52ECB3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905" y="5626417"/>
            <a:ext cx="1239436" cy="930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ine 20" descr="O imagine care conține text&#10;&#10;Descriere generată automat">
            <a:extLst>
              <a:ext uri="{FF2B5EF4-FFF2-40B4-BE49-F238E27FC236}">
                <a16:creationId xmlns:a16="http://schemas.microsoft.com/office/drawing/2014/main" id="{BBF39EF0-91AC-40CD-BC37-E96D298197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5861" y="5499754"/>
            <a:ext cx="1987983" cy="1118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65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DD2DBA3-D21F-4F97-973D-DC59599C43CF}"/>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B862B2CB-A065-4E03-B6E4-EDF49282C309}"/>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F16D6AF3-708D-498E-BC24-A14F103D0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9DBA5A5A-8BB5-451B-A1D8-697050115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9" name="Titlu 12">
            <a:extLst>
              <a:ext uri="{FF2B5EF4-FFF2-40B4-BE49-F238E27FC236}">
                <a16:creationId xmlns:a16="http://schemas.microsoft.com/office/drawing/2014/main" id="{32BEBE88-A5DB-4974-AC18-A2F513822EC1}"/>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Relații cu Mediul Economico-Social</a:t>
            </a:r>
          </a:p>
        </p:txBody>
      </p:sp>
      <p:sp>
        <p:nvSpPr>
          <p:cNvPr id="10" name="Dreptunghi 9">
            <a:extLst>
              <a:ext uri="{FF2B5EF4-FFF2-40B4-BE49-F238E27FC236}">
                <a16:creationId xmlns:a16="http://schemas.microsoft.com/office/drawing/2014/main" id="{84A234B9-0A6E-43FB-9031-805C2C3002C1}"/>
              </a:ext>
            </a:extLst>
          </p:cNvPr>
          <p:cNvSpPr/>
          <p:nvPr/>
        </p:nvSpPr>
        <p:spPr>
          <a:xfrm>
            <a:off x="440577" y="1510977"/>
            <a:ext cx="11196409" cy="553998"/>
          </a:xfrm>
          <a:prstGeom prst="rect">
            <a:avLst/>
          </a:prstGeom>
        </p:spPr>
        <p:txBody>
          <a:bodyPr wrap="square">
            <a:spAutoFit/>
          </a:bodyPr>
          <a:lstStyle/>
          <a:p>
            <a:pPr algn="just">
              <a:lnSpc>
                <a:spcPct val="150000"/>
              </a:lnSpc>
            </a:pPr>
            <a:r>
              <a:rPr lang="ro-RO" sz="2000" dirty="0">
                <a:latin typeface="Times New Roman" panose="02020603050405020304" pitchFamily="18" charset="0"/>
                <a:ea typeface="PMingLiU" panose="02020500000000000000" pitchFamily="18" charset="-120"/>
                <a:cs typeface="Times New Roman" panose="02020603050405020304" pitchFamily="18" charset="0"/>
              </a:rPr>
              <a:t>L</a:t>
            </a:r>
            <a:r>
              <a:rPr lang="en-US" sz="2000" dirty="0">
                <a:latin typeface="Times New Roman" panose="02020603050405020304" pitchFamily="18" charset="0"/>
                <a:ea typeface="PMingLiU" panose="02020500000000000000" pitchFamily="18" charset="-120"/>
                <a:cs typeface="Times New Roman" panose="02020603050405020304" pitchFamily="18" charset="0"/>
              </a:rPr>
              <a:t>a activitățile didactice desfășurate în Facultatea EAM </a:t>
            </a:r>
            <a:r>
              <a:rPr lang="ro-RO" sz="2000" dirty="0">
                <a:latin typeface="Times New Roman" panose="02020603050405020304" pitchFamily="18" charset="0"/>
                <a:ea typeface="PMingLiU" panose="02020500000000000000" pitchFamily="18" charset="-120"/>
                <a:cs typeface="Times New Roman" panose="02020603050405020304" pitchFamily="18" charset="0"/>
              </a:rPr>
              <a:t>sunt</a:t>
            </a:r>
            <a:r>
              <a:rPr lang="en-US" sz="2000" dirty="0">
                <a:latin typeface="Times New Roman" panose="02020603050405020304" pitchFamily="18" charset="0"/>
                <a:ea typeface="PMingLiU" panose="02020500000000000000" pitchFamily="18" charset="-120"/>
                <a:cs typeface="Times New Roman" panose="02020603050405020304" pitchFamily="18" charset="0"/>
              </a:rPr>
              <a:t> invitați specialiști din </a:t>
            </a:r>
            <a:r>
              <a:rPr lang="en-US" sz="2000" dirty="0" err="1">
                <a:latin typeface="Times New Roman" panose="02020603050405020304" pitchFamily="18" charset="0"/>
                <a:ea typeface="PMingLiU" panose="02020500000000000000" pitchFamily="18" charset="-120"/>
                <a:cs typeface="Times New Roman" panose="02020603050405020304" pitchFamily="18" charset="0"/>
              </a:rPr>
              <a:t>numeroase</a:t>
            </a:r>
            <a:r>
              <a:rPr lang="en-US" sz="2000" dirty="0">
                <a:latin typeface="Times New Roman" panose="02020603050405020304" pitchFamily="18" charset="0"/>
                <a:ea typeface="PMingLiU" panose="02020500000000000000" pitchFamily="18" charset="-120"/>
                <a:cs typeface="Times New Roman" panose="02020603050405020304" pitchFamily="18" charset="0"/>
              </a:rPr>
              <a:t> </a:t>
            </a:r>
            <a:r>
              <a:rPr lang="en-US" sz="2000" dirty="0" err="1">
                <a:latin typeface="Times New Roman" panose="02020603050405020304" pitchFamily="18" charset="0"/>
                <a:ea typeface="PMingLiU" panose="02020500000000000000" pitchFamily="18" charset="-120"/>
                <a:cs typeface="Times New Roman" panose="02020603050405020304" pitchFamily="18" charset="0"/>
              </a:rPr>
              <a:t>organizații</a:t>
            </a:r>
            <a:r>
              <a:rPr lang="en-US" sz="2000" dirty="0">
                <a:latin typeface="Times New Roman" panose="02020603050405020304" pitchFamily="18" charset="0"/>
                <a:ea typeface="PMingLiU" panose="02020500000000000000" pitchFamily="18" charset="-120"/>
                <a:cs typeface="Times New Roman" panose="02020603050405020304" pitchFamily="18" charset="0"/>
              </a:rPr>
              <a:t>:</a:t>
            </a: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11" name="Dreptunghi 10">
            <a:extLst>
              <a:ext uri="{FF2B5EF4-FFF2-40B4-BE49-F238E27FC236}">
                <a16:creationId xmlns:a16="http://schemas.microsoft.com/office/drawing/2014/main" id="{BDE242DD-6CA0-419C-BE3E-9B42E70731A7}"/>
              </a:ext>
            </a:extLst>
          </p:cNvPr>
          <p:cNvSpPr/>
          <p:nvPr/>
        </p:nvSpPr>
        <p:spPr>
          <a:xfrm>
            <a:off x="440577" y="2438400"/>
            <a:ext cx="6187235" cy="4632037"/>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AFIR </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Agenția Națională a Zonei Montane</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Agriota E-market place blockchain</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Autoritatea Națională de Reglementare în Domeniul Energiei</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Carrefour România</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Clubul Fermierilor </a:t>
            </a:r>
            <a:r>
              <a:rPr lang="en-US" sz="1700" b="1" dirty="0" err="1">
                <a:latin typeface="Times New Roman" panose="02020603050405020304" pitchFamily="18" charset="0"/>
                <a:ea typeface="PMingLiU" panose="02020500000000000000" pitchFamily="18" charset="-120"/>
                <a:cs typeface="Times New Roman" panose="02020603050405020304" pitchFamily="18" charset="0"/>
              </a:rPr>
              <a:t>Români</a:t>
            </a:r>
            <a:r>
              <a:rPr lang="en-US" sz="1700" b="1" dirty="0">
                <a:latin typeface="Times New Roman" panose="02020603050405020304" pitchFamily="18" charset="0"/>
                <a:ea typeface="PMingLiU" panose="02020500000000000000" pitchFamily="18" charset="-120"/>
                <a:cs typeface="Times New Roman" panose="02020603050405020304" pitchFamily="18" charset="0"/>
              </a:rPr>
              <a:t> </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Ø"/>
            </a:pPr>
            <a:r>
              <a:rPr lang="ro-RO" sz="1700" b="1" dirty="0">
                <a:latin typeface="Times New Roman" panose="02020603050405020304" pitchFamily="18" charset="0"/>
                <a:ea typeface="PMingLiU" panose="02020500000000000000" pitchFamily="18" charset="-120"/>
                <a:cs typeface="Times New Roman" panose="02020603050405020304" pitchFamily="18" charset="0"/>
              </a:rPr>
              <a:t>New Challenge Marketing Research</a:t>
            </a:r>
          </a:p>
          <a:p>
            <a:pPr marL="285750" indent="-285750" algn="just">
              <a:lnSpc>
                <a:spcPct val="150000"/>
              </a:lnSpc>
              <a:spcAft>
                <a:spcPts val="600"/>
              </a:spcAft>
              <a:buFont typeface="Wingdings" panose="05000000000000000000" pitchFamily="2" charset="2"/>
              <a:buChar char="Ø"/>
            </a:pPr>
            <a:r>
              <a:rPr lang="ro-RO" sz="1700" b="1" dirty="0">
                <a:latin typeface="Times New Roman" panose="02020603050405020304" pitchFamily="18" charset="0"/>
                <a:ea typeface="PMingLiU" panose="02020500000000000000" pitchFamily="18" charset="-120"/>
                <a:cs typeface="Times New Roman" panose="02020603050405020304" pitchFamily="18" charset="0"/>
              </a:rPr>
              <a:t>Ministerul Agriculturii și Dezvoltării Rurale</a:t>
            </a:r>
          </a:p>
          <a:p>
            <a:pPr algn="just">
              <a:lnSpc>
                <a:spcPct val="150000"/>
              </a:lnSpc>
            </a:pP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algn="just">
              <a:lnSpc>
                <a:spcPct val="150000"/>
              </a:lnSpc>
            </a:pP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12" name="Dreptunghi 11">
            <a:extLst>
              <a:ext uri="{FF2B5EF4-FFF2-40B4-BE49-F238E27FC236}">
                <a16:creationId xmlns:a16="http://schemas.microsoft.com/office/drawing/2014/main" id="{7AF83DA1-8864-467B-88C7-2CD00FB4822C}"/>
              </a:ext>
            </a:extLst>
          </p:cNvPr>
          <p:cNvSpPr/>
          <p:nvPr/>
        </p:nvSpPr>
        <p:spPr>
          <a:xfrm>
            <a:off x="7085428" y="2557525"/>
            <a:ext cx="4885001" cy="4555093"/>
          </a:xfrm>
          <a:prstGeom prst="rect">
            <a:avLst/>
          </a:prstGeom>
        </p:spPr>
        <p:txBody>
          <a:bodyPr wrap="square">
            <a:spAutoFit/>
          </a:bodyPr>
          <a:lstStyle/>
          <a:p>
            <a:pPr marL="285750" indent="-285750">
              <a:lnSpc>
                <a:spcPct val="150000"/>
              </a:lnSpc>
              <a:spcBef>
                <a:spcPts val="600"/>
              </a:spcBef>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Colin Daily</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nSpc>
                <a:spcPct val="150000"/>
              </a:lnSpc>
              <a:spcBef>
                <a:spcPts val="600"/>
              </a:spcBef>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Elite Berry</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Bef>
                <a:spcPts val="600"/>
              </a:spcBef>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Luna Solai</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nSpc>
                <a:spcPct val="150000"/>
              </a:lnSpc>
              <a:spcBef>
                <a:spcPts val="600"/>
              </a:spcBef>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Lăptăria cu caimac</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nSpc>
                <a:spcPct val="150000"/>
              </a:lnSpc>
              <a:spcBef>
                <a:spcPts val="600"/>
              </a:spcBef>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MEDNET Marketing </a:t>
            </a:r>
            <a:r>
              <a:rPr lang="en-US" sz="1700" b="1" dirty="0" err="1">
                <a:latin typeface="Times New Roman" panose="02020603050405020304" pitchFamily="18" charset="0"/>
                <a:ea typeface="PMingLiU" panose="02020500000000000000" pitchFamily="18" charset="-120"/>
                <a:cs typeface="Times New Roman" panose="02020603050405020304" pitchFamily="18" charset="0"/>
              </a:rPr>
              <a:t>Resea</a:t>
            </a:r>
            <a:r>
              <a:rPr lang="ro-RO" sz="1700" b="1" dirty="0">
                <a:latin typeface="Times New Roman" panose="02020603050405020304" pitchFamily="18" charset="0"/>
                <a:ea typeface="PMingLiU" panose="02020500000000000000" pitchFamily="18" charset="-120"/>
                <a:cs typeface="Times New Roman" panose="02020603050405020304" pitchFamily="18" charset="0"/>
              </a:rPr>
              <a:t>r</a:t>
            </a:r>
            <a:r>
              <a:rPr lang="en-US" sz="1700" b="1" dirty="0" err="1">
                <a:latin typeface="Times New Roman" panose="02020603050405020304" pitchFamily="18" charset="0"/>
                <a:ea typeface="PMingLiU" panose="02020500000000000000" pitchFamily="18" charset="-120"/>
                <a:cs typeface="Times New Roman" panose="02020603050405020304" pitchFamily="18" charset="0"/>
              </a:rPr>
              <a:t>ch</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Bef>
                <a:spcPts val="600"/>
              </a:spcBef>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Mega Image</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Bef>
                <a:spcPts val="600"/>
              </a:spcBef>
              <a:buFont typeface="Wingdings" panose="05000000000000000000" pitchFamily="2" charset="2"/>
              <a:buChar char="Ø"/>
            </a:pPr>
            <a:r>
              <a:rPr lang="en-US" sz="1700" b="1" dirty="0">
                <a:latin typeface="Times New Roman" panose="02020603050405020304" pitchFamily="18" charset="0"/>
                <a:ea typeface="PMingLiU" panose="02020500000000000000" pitchFamily="18" charset="-120"/>
                <a:cs typeface="Times New Roman" panose="02020603050405020304" pitchFamily="18" charset="0"/>
              </a:rPr>
              <a:t>Metro </a:t>
            </a:r>
            <a:r>
              <a:rPr lang="en-US" sz="1700" b="1" dirty="0" err="1">
                <a:latin typeface="Times New Roman" panose="02020603050405020304" pitchFamily="18" charset="0"/>
                <a:ea typeface="PMingLiU" panose="02020500000000000000" pitchFamily="18" charset="-120"/>
                <a:cs typeface="Times New Roman" panose="02020603050405020304" pitchFamily="18" charset="0"/>
              </a:rPr>
              <a:t>Cash&amp;Carry</a:t>
            </a:r>
            <a:r>
              <a:rPr lang="en-US" sz="1700" b="1" dirty="0">
                <a:latin typeface="Times New Roman" panose="02020603050405020304" pitchFamily="18" charset="0"/>
                <a:ea typeface="PMingLiU" panose="02020500000000000000" pitchFamily="18" charset="-120"/>
                <a:cs typeface="Times New Roman" panose="02020603050405020304" pitchFamily="18" charset="0"/>
              </a:rPr>
              <a:t> </a:t>
            </a:r>
            <a:r>
              <a:rPr lang="en-US" sz="1700" b="1" dirty="0" err="1">
                <a:latin typeface="Times New Roman" panose="02020603050405020304" pitchFamily="18" charset="0"/>
                <a:ea typeface="PMingLiU" panose="02020500000000000000" pitchFamily="18" charset="-120"/>
                <a:cs typeface="Times New Roman" panose="02020603050405020304" pitchFamily="18" charset="0"/>
              </a:rPr>
              <a:t>România</a:t>
            </a: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spcBef>
                <a:spcPts val="600"/>
              </a:spcBef>
              <a:buFont typeface="Wingdings" panose="05000000000000000000" pitchFamily="2" charset="2"/>
              <a:buChar char="Ø"/>
            </a:pPr>
            <a:r>
              <a:rPr lang="ro-RO" sz="1700" b="1" dirty="0">
                <a:latin typeface="Times New Roman" panose="02020603050405020304" pitchFamily="18" charset="0"/>
                <a:ea typeface="PMingLiU" panose="02020500000000000000" pitchFamily="18" charset="-120"/>
                <a:cs typeface="Times New Roman" panose="02020603050405020304" pitchFamily="18" charset="0"/>
              </a:rPr>
              <a:t>WWF România</a:t>
            </a:r>
          </a:p>
          <a:p>
            <a:pPr marL="285750" indent="-285750" algn="just">
              <a:lnSpc>
                <a:spcPct val="150000"/>
              </a:lnSpc>
              <a:buFont typeface="Wingdings" panose="05000000000000000000" pitchFamily="2" charset="2"/>
              <a:buChar char="Ø"/>
            </a:pP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lgn="just">
              <a:lnSpc>
                <a:spcPct val="150000"/>
              </a:lnSpc>
              <a:buFont typeface="Wingdings" panose="05000000000000000000" pitchFamily="2" charset="2"/>
              <a:buChar char="Ø"/>
            </a:pPr>
            <a:endParaRPr lang="ro-RO" sz="1700" b="1" dirty="0">
              <a:latin typeface="Times New Roman" panose="02020603050405020304" pitchFamily="18"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9542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ine 8">
            <a:extLst>
              <a:ext uri="{FF2B5EF4-FFF2-40B4-BE49-F238E27FC236}">
                <a16:creationId xmlns:a16="http://schemas.microsoft.com/office/drawing/2014/main" id="{C4B27139-08AD-439A-9FA7-6FD18DC683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72" b="91983" l="5034" r="89933">
                        <a14:foregroundMark x1="9172" y1="44515" x2="8949" y2="55696"/>
                        <a14:foregroundMark x1="6823" y1="81646" x2="5034" y2="81857"/>
                        <a14:foregroundMark x1="28076" y1="31646" x2="27852" y2="37553"/>
                        <a14:foregroundMark x1="53468" y1="90295" x2="58389" y2="92194"/>
                        <a14:foregroundMark x1="58277" y1="9072" x2="60403" y2="9705"/>
                        <a14:foregroundMark x1="62192" y1="36709" x2="61521" y2="52954"/>
                        <a14:foregroundMark x1="64094" y1="51477" x2="71253" y2="50422"/>
                        <a14:foregroundMark x1="71253" y1="50422" x2="87696" y2="52532"/>
                      </a14:backgroundRemoval>
                    </a14:imgEffect>
                  </a14:imgLayer>
                </a14:imgProps>
              </a:ext>
              <a:ext uri="{28A0092B-C50C-407E-A947-70E740481C1C}">
                <a14:useLocalDpi xmlns:a14="http://schemas.microsoft.com/office/drawing/2010/main" val="0"/>
              </a:ext>
            </a:extLst>
          </a:blip>
          <a:stretch>
            <a:fillRect/>
          </a:stretch>
        </p:blipFill>
        <p:spPr>
          <a:xfrm>
            <a:off x="3236912" y="0"/>
            <a:ext cx="5715000" cy="2514600"/>
          </a:xfrm>
          <a:prstGeom prst="rect">
            <a:avLst/>
          </a:prstGeom>
        </p:spPr>
      </p:pic>
      <p:pic>
        <p:nvPicPr>
          <p:cNvPr id="11" name="Imagine 10">
            <a:extLst>
              <a:ext uri="{FF2B5EF4-FFF2-40B4-BE49-F238E27FC236}">
                <a16:creationId xmlns:a16="http://schemas.microsoft.com/office/drawing/2014/main" id="{C4616BC6-4C39-42CF-AFE9-4C9098AC3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12" y="228600"/>
            <a:ext cx="1061114" cy="825311"/>
          </a:xfrm>
          <a:prstGeom prst="rect">
            <a:avLst/>
          </a:prstGeom>
        </p:spPr>
      </p:pic>
      <p:pic>
        <p:nvPicPr>
          <p:cNvPr id="13" name="Imagine 12" descr="O imagine care conține text&#10;&#10;Descriere generată automat">
            <a:extLst>
              <a:ext uri="{FF2B5EF4-FFF2-40B4-BE49-F238E27FC236}">
                <a16:creationId xmlns:a16="http://schemas.microsoft.com/office/drawing/2014/main" id="{E005C64A-B941-4D26-B00F-56C5D7529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7811" y="401448"/>
            <a:ext cx="1371601" cy="513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asetăText 13">
            <a:extLst>
              <a:ext uri="{FF2B5EF4-FFF2-40B4-BE49-F238E27FC236}">
                <a16:creationId xmlns:a16="http://schemas.microsoft.com/office/drawing/2014/main" id="{E1CA7FE7-2DF4-4D33-8B72-2F5D16D26FC5}"/>
              </a:ext>
            </a:extLst>
          </p:cNvPr>
          <p:cNvSpPr txBox="1"/>
          <p:nvPr/>
        </p:nvSpPr>
        <p:spPr>
          <a:xfrm>
            <a:off x="608012" y="2671203"/>
            <a:ext cx="10972800" cy="584775"/>
          </a:xfrm>
          <a:prstGeom prst="rect">
            <a:avLst/>
          </a:prstGeom>
          <a:noFill/>
        </p:spPr>
        <p:txBody>
          <a:bodyPr wrap="square" rtlCol="0">
            <a:spAutoFit/>
          </a:bodyPr>
          <a:lstStyle/>
          <a:p>
            <a:pPr algn="ctr"/>
            <a:r>
              <a:rPr lang="ro-RO" sz="3200" b="1" dirty="0">
                <a:latin typeface="Times New Roman" panose="02020603050405020304" pitchFamily="18" charset="0"/>
                <a:cs typeface="Times New Roman" panose="02020603050405020304" pitchFamily="18" charset="0"/>
              </a:rPr>
              <a:t>PROGRAM DE STUDII UNVERSITARE DE LICENȚĂ</a:t>
            </a:r>
          </a:p>
        </p:txBody>
      </p:sp>
      <p:sp>
        <p:nvSpPr>
          <p:cNvPr id="15" name="CasetăText 14">
            <a:extLst>
              <a:ext uri="{FF2B5EF4-FFF2-40B4-BE49-F238E27FC236}">
                <a16:creationId xmlns:a16="http://schemas.microsoft.com/office/drawing/2014/main" id="{732F7AFE-EE3A-47FB-918C-04D6030C7FBD}"/>
              </a:ext>
            </a:extLst>
          </p:cNvPr>
          <p:cNvSpPr txBox="1"/>
          <p:nvPr/>
        </p:nvSpPr>
        <p:spPr>
          <a:xfrm>
            <a:off x="227012" y="3677040"/>
            <a:ext cx="11734800" cy="2739211"/>
          </a:xfrm>
          <a:prstGeom prst="rect">
            <a:avLst/>
          </a:prstGeom>
          <a:noFill/>
        </p:spPr>
        <p:txBody>
          <a:bodyPr wrap="square" rtlCol="0">
            <a:spAutoFit/>
          </a:bodyPr>
          <a:lstStyle/>
          <a:p>
            <a:r>
              <a:rPr lang="ro-RO" sz="2400" b="1" dirty="0">
                <a:latin typeface="Times New Roman" panose="02020603050405020304" pitchFamily="18" charset="0"/>
                <a:cs typeface="Times New Roman" panose="02020603050405020304" pitchFamily="18" charset="0"/>
              </a:rPr>
              <a:t>ECONOMIE AGROALIMENTARĂ ȘI A MEDIULUI, </a:t>
            </a:r>
            <a:r>
              <a:rPr lang="ro-RO" sz="2000" b="1" dirty="0">
                <a:latin typeface="Times New Roman" panose="02020603050405020304" pitchFamily="18" charset="0"/>
                <a:cs typeface="Times New Roman" panose="02020603050405020304" pitchFamily="18" charset="0"/>
              </a:rPr>
              <a:t>învățământ cu frecvență</a:t>
            </a:r>
          </a:p>
          <a:p>
            <a:endParaRPr lang="ro-RO" sz="2000" dirty="0">
              <a:latin typeface="Times New Roman" panose="02020603050405020304" pitchFamily="18" charset="0"/>
              <a:cs typeface="Times New Roman" panose="02020603050405020304" pitchFamily="18" charset="0"/>
            </a:endParaRPr>
          </a:p>
          <a:p>
            <a:pPr algn="r"/>
            <a:r>
              <a:rPr lang="ro-RO" sz="2000" b="1" i="1" dirty="0">
                <a:latin typeface="Times New Roman" panose="02020603050405020304" pitchFamily="18" charset="0"/>
                <a:ea typeface="Cambria" panose="02040503050406030204" pitchFamily="18" charset="0"/>
                <a:cs typeface="Times New Roman" panose="02020603050405020304" pitchFamily="18" charset="0"/>
              </a:rPr>
              <a:t>⫸ ⫸ ⫸  </a:t>
            </a:r>
            <a:r>
              <a:rPr lang="ro-RO" sz="2000" b="1" i="1" dirty="0">
                <a:latin typeface="Times New Roman" panose="02020603050405020304" pitchFamily="18" charset="0"/>
                <a:ea typeface="PMingLiU" panose="02020500000000000000" pitchFamily="18" charset="-120"/>
                <a:cs typeface="Times New Roman" panose="02020603050405020304" pitchFamily="18" charset="0"/>
              </a:rPr>
              <a:t>300 locuri la buget și taxă în anul universitar 2023-2024 </a:t>
            </a:r>
            <a:r>
              <a:rPr lang="ro-RO" sz="2000" b="1" i="1" dirty="0">
                <a:latin typeface="Times New Roman" panose="02020603050405020304" pitchFamily="18" charset="0"/>
                <a:ea typeface="Cambria" panose="02040503050406030204" pitchFamily="18" charset="0"/>
                <a:cs typeface="Times New Roman" panose="02020603050405020304" pitchFamily="18" charset="0"/>
              </a:rPr>
              <a:t>⫷ ⫷ ⫷</a:t>
            </a:r>
          </a:p>
          <a:p>
            <a:endParaRPr lang="ro-RO" sz="2000" dirty="0">
              <a:latin typeface="Times New Roman" panose="02020603050405020304" pitchFamily="18" charset="0"/>
              <a:cs typeface="Times New Roman" panose="02020603050405020304" pitchFamily="18" charset="0"/>
            </a:endParaRPr>
          </a:p>
          <a:p>
            <a:endParaRPr lang="ro-RO" sz="2400" dirty="0">
              <a:latin typeface="Times New Roman" panose="02020603050405020304" pitchFamily="18" charset="0"/>
              <a:cs typeface="Times New Roman" panose="02020603050405020304" pitchFamily="18" charset="0"/>
            </a:endParaRPr>
          </a:p>
          <a:p>
            <a:r>
              <a:rPr lang="ro-RO" sz="2400" b="1" dirty="0">
                <a:latin typeface="Times New Roman" panose="02020603050405020304" pitchFamily="18" charset="0"/>
                <a:cs typeface="Times New Roman" panose="02020603050405020304" pitchFamily="18" charset="0"/>
              </a:rPr>
              <a:t>ECONOMIE AGROALIMENTARĂ ȘI A MEDIULUI (la TULCEA), </a:t>
            </a:r>
            <a:r>
              <a:rPr lang="ro-RO" sz="2000" b="1" dirty="0">
                <a:latin typeface="Times New Roman" panose="02020603050405020304" pitchFamily="18" charset="0"/>
                <a:cs typeface="Times New Roman" panose="02020603050405020304" pitchFamily="18" charset="0"/>
              </a:rPr>
              <a:t>învățământ la distanță</a:t>
            </a:r>
          </a:p>
          <a:p>
            <a:pPr algn="r"/>
            <a:r>
              <a:rPr lang="ro-RO" sz="2000" i="1" dirty="0">
                <a:latin typeface="Times New Roman" panose="02020603050405020304" pitchFamily="18" charset="0"/>
                <a:ea typeface="Cambria" panose="02040503050406030204" pitchFamily="18" charset="0"/>
                <a:cs typeface="Times New Roman" panose="02020603050405020304" pitchFamily="18" charset="0"/>
              </a:rPr>
              <a:t>⫸ ⫸ ⫸  </a:t>
            </a:r>
            <a:r>
              <a:rPr lang="ro-RO" sz="2000" i="1" dirty="0">
                <a:latin typeface="Times New Roman" panose="02020603050405020304" pitchFamily="18" charset="0"/>
                <a:ea typeface="PMingLiU" panose="02020500000000000000" pitchFamily="18" charset="-120"/>
                <a:cs typeface="Times New Roman" panose="02020603050405020304" pitchFamily="18" charset="0"/>
              </a:rPr>
              <a:t>50 locuri la taxă în anul universitar 2023-2024 </a:t>
            </a:r>
            <a:r>
              <a:rPr lang="ro-RO" sz="2000" i="1" dirty="0">
                <a:latin typeface="Times New Roman" panose="02020603050405020304" pitchFamily="18" charset="0"/>
                <a:ea typeface="Cambria" panose="02040503050406030204" pitchFamily="18" charset="0"/>
                <a:cs typeface="Times New Roman" panose="02020603050405020304" pitchFamily="18" charset="0"/>
              </a:rPr>
              <a:t>⫷ ⫷ ⫷</a:t>
            </a:r>
            <a:endParaRPr lang="ro-RO" sz="2000" i="1" dirty="0">
              <a:latin typeface="Times New Roman" panose="02020603050405020304" pitchFamily="18" charset="0"/>
              <a:ea typeface="PMingLiU" panose="02020500000000000000" pitchFamily="18" charset="-120"/>
              <a:cs typeface="Times New Roman" panose="02020603050405020304" pitchFamily="18" charset="0"/>
            </a:endParaRPr>
          </a:p>
          <a:p>
            <a:endParaRPr lang="ro-RO"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382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8D40B0F-9898-4A3F-ADD3-20DC7DEDF47D}"/>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4604087F-CACA-4862-94AA-0E79DC48C40E}"/>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A87395BE-9B2B-402B-9751-4C8DA55DFA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47AD1F0C-D996-4DFB-8C80-97DEFCFB3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7" name="Titlu 12">
            <a:extLst>
              <a:ext uri="{FF2B5EF4-FFF2-40B4-BE49-F238E27FC236}">
                <a16:creationId xmlns:a16="http://schemas.microsoft.com/office/drawing/2014/main" id="{5F9B0838-0661-4540-8184-327B8B660CBE}"/>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Discipline studiate</a:t>
            </a:r>
          </a:p>
        </p:txBody>
      </p:sp>
      <p:sp>
        <p:nvSpPr>
          <p:cNvPr id="8" name="CasetăText 7">
            <a:extLst>
              <a:ext uri="{FF2B5EF4-FFF2-40B4-BE49-F238E27FC236}">
                <a16:creationId xmlns:a16="http://schemas.microsoft.com/office/drawing/2014/main" id="{6B10708E-8676-451C-8F1D-202379D69C44}"/>
              </a:ext>
            </a:extLst>
          </p:cNvPr>
          <p:cNvSpPr txBox="1"/>
          <p:nvPr/>
        </p:nvSpPr>
        <p:spPr>
          <a:xfrm>
            <a:off x="5180012" y="1262616"/>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ANUL I</a:t>
            </a:r>
          </a:p>
        </p:txBody>
      </p:sp>
      <p:sp>
        <p:nvSpPr>
          <p:cNvPr id="10" name="CasetăText 9">
            <a:extLst>
              <a:ext uri="{FF2B5EF4-FFF2-40B4-BE49-F238E27FC236}">
                <a16:creationId xmlns:a16="http://schemas.microsoft.com/office/drawing/2014/main" id="{07160298-B722-4D3E-AAE9-C8302EDB42C3}"/>
              </a:ext>
            </a:extLst>
          </p:cNvPr>
          <p:cNvSpPr txBox="1"/>
          <p:nvPr/>
        </p:nvSpPr>
        <p:spPr>
          <a:xfrm>
            <a:off x="1903412" y="1879601"/>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Semestrul I</a:t>
            </a:r>
          </a:p>
        </p:txBody>
      </p:sp>
      <p:graphicFrame>
        <p:nvGraphicFramePr>
          <p:cNvPr id="11" name="Tabel 10">
            <a:extLst>
              <a:ext uri="{FF2B5EF4-FFF2-40B4-BE49-F238E27FC236}">
                <a16:creationId xmlns:a16="http://schemas.microsoft.com/office/drawing/2014/main" id="{1062CD24-78EE-47A0-BD95-3BBF2C4B84B4}"/>
              </a:ext>
            </a:extLst>
          </p:cNvPr>
          <p:cNvGraphicFramePr>
            <a:graphicFrameLocks noGrp="1"/>
          </p:cNvGraphicFramePr>
          <p:nvPr>
            <p:extLst>
              <p:ext uri="{D42A27DB-BD31-4B8C-83A1-F6EECF244321}">
                <p14:modId xmlns:p14="http://schemas.microsoft.com/office/powerpoint/2010/main" val="1166775250"/>
              </p:ext>
            </p:extLst>
          </p:nvPr>
        </p:nvGraphicFramePr>
        <p:xfrm>
          <a:off x="291389" y="2385155"/>
          <a:ext cx="5257800" cy="4145088"/>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554206872"/>
                    </a:ext>
                  </a:extLst>
                </a:gridCol>
              </a:tblGrid>
              <a:tr h="411288">
                <a:tc>
                  <a:txBody>
                    <a:bodyPr/>
                    <a:lstStyle/>
                    <a:p>
                      <a:pPr marL="342900" marR="0" indent="-34290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Microeconomie</a:t>
                      </a:r>
                      <a:endParaRPr lang="ro-RO"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685581"/>
                  </a:ext>
                </a:extLst>
              </a:tr>
              <a:tr h="411288">
                <a:tc>
                  <a:txBody>
                    <a:bodyPr/>
                    <a:lstStyle/>
                    <a:p>
                      <a:pPr marL="342900" marR="0" indent="-34290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Matematici aplicate în economie</a:t>
                      </a:r>
                      <a:endParaRPr lang="ro-RO"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3793400"/>
                  </a:ext>
                </a:extLst>
              </a:tr>
              <a:tr h="411288">
                <a:tc>
                  <a:txBody>
                    <a:bodyPr/>
                    <a:lstStyle/>
                    <a:p>
                      <a:pPr marL="342900" marR="0" indent="-34290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Sociologie rurală</a:t>
                      </a:r>
                      <a:endParaRPr lang="ro-RO"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3813676"/>
                  </a:ext>
                </a:extLst>
              </a:tr>
              <a:tr h="411288">
                <a:tc>
                  <a:txBody>
                    <a:bodyPr/>
                    <a:lstStyle/>
                    <a:p>
                      <a:pPr marL="342900" marR="0" indent="-34290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ea typeface="Calibri" panose="020F0502020204030204" pitchFamily="34" charset="0"/>
                          <a:cs typeface="Times New Roman" panose="02020603050405020304" pitchFamily="18" charset="0"/>
                        </a:rPr>
                        <a:t>Ecologie</a:t>
                      </a: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2924329"/>
                  </a:ext>
                </a:extLst>
              </a:tr>
              <a:tr h="411288">
                <a:tc>
                  <a:txBody>
                    <a:bodyPr/>
                    <a:lstStyle/>
                    <a:p>
                      <a:pPr marL="342900" marR="0" indent="-34290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Economia organizațiilor agroalimentare și de mediu</a:t>
                      </a:r>
                      <a:endParaRPr lang="ro-RO"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3222298"/>
                  </a:ext>
                </a:extLst>
              </a:tr>
              <a:tr h="411288">
                <a:tc>
                  <a:txBody>
                    <a:bodyPr/>
                    <a:lstStyle/>
                    <a:p>
                      <a:pPr marL="342900" marR="0" indent="-34290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Sisteme tehnologice pentru culturile de câmp</a:t>
                      </a:r>
                      <a:endParaRPr lang="ro-RO"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2431954"/>
                  </a:ext>
                </a:extLst>
              </a:tr>
              <a:tr h="411288">
                <a:tc>
                  <a:txBody>
                    <a:bodyPr/>
                    <a:lstStyle/>
                    <a:p>
                      <a:pPr marL="342900" marR="0" indent="-34290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Sisteme tehnologice în zootehnie</a:t>
                      </a:r>
                      <a:endParaRPr lang="ro-RO"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5560023"/>
                  </a:ext>
                </a:extLst>
              </a:tr>
              <a:tr h="854784">
                <a:tc>
                  <a:txBody>
                    <a:bodyPr/>
                    <a:lstStyle/>
                    <a:p>
                      <a:pPr marL="342900" marR="0" indent="-34290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Limbă străină și comunicare de specialitate (engleză sau franceză)</a:t>
                      </a:r>
                      <a:endParaRPr lang="ro-RO"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231428"/>
                  </a:ext>
                </a:extLst>
              </a:tr>
              <a:tr h="411288">
                <a:tc>
                  <a:txBody>
                    <a:bodyPr/>
                    <a:lstStyle/>
                    <a:p>
                      <a:pPr marL="342900" marR="0" indent="-342900" algn="just">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Educație fizică și sport</a:t>
                      </a:r>
                      <a:endParaRPr lang="ro-RO"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360407"/>
                  </a:ext>
                </a:extLst>
              </a:tr>
            </a:tbl>
          </a:graphicData>
        </a:graphic>
      </p:graphicFrame>
      <p:sp>
        <p:nvSpPr>
          <p:cNvPr id="12" name="CasetăText 11">
            <a:extLst>
              <a:ext uri="{FF2B5EF4-FFF2-40B4-BE49-F238E27FC236}">
                <a16:creationId xmlns:a16="http://schemas.microsoft.com/office/drawing/2014/main" id="{326C305D-5A49-420E-9506-DFF1939F71FA}"/>
              </a:ext>
            </a:extLst>
          </p:cNvPr>
          <p:cNvSpPr txBox="1"/>
          <p:nvPr/>
        </p:nvSpPr>
        <p:spPr>
          <a:xfrm>
            <a:off x="8228012" y="1879601"/>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Semestrul II</a:t>
            </a:r>
          </a:p>
        </p:txBody>
      </p:sp>
      <p:graphicFrame>
        <p:nvGraphicFramePr>
          <p:cNvPr id="13" name="Tabel 12">
            <a:extLst>
              <a:ext uri="{FF2B5EF4-FFF2-40B4-BE49-F238E27FC236}">
                <a16:creationId xmlns:a16="http://schemas.microsoft.com/office/drawing/2014/main" id="{747B31AB-07F6-47A3-91FA-D4286C3D8526}"/>
              </a:ext>
            </a:extLst>
          </p:cNvPr>
          <p:cNvGraphicFramePr>
            <a:graphicFrameLocks noGrp="1"/>
          </p:cNvGraphicFramePr>
          <p:nvPr>
            <p:extLst>
              <p:ext uri="{D42A27DB-BD31-4B8C-83A1-F6EECF244321}">
                <p14:modId xmlns:p14="http://schemas.microsoft.com/office/powerpoint/2010/main" val="3120806925"/>
              </p:ext>
            </p:extLst>
          </p:nvPr>
        </p:nvGraphicFramePr>
        <p:xfrm>
          <a:off x="6512636" y="2381250"/>
          <a:ext cx="5384800" cy="3733798"/>
        </p:xfrm>
        <a:graphic>
          <a:graphicData uri="http://schemas.openxmlformats.org/drawingml/2006/table">
            <a:tbl>
              <a:tblPr firstRow="1" firstCol="1" bandRow="1">
                <a:tableStyleId>{5C22544A-7EE6-4342-B048-85BDC9FD1C3A}</a:tableStyleId>
              </a:tblPr>
              <a:tblGrid>
                <a:gridCol w="5384800">
                  <a:extLst>
                    <a:ext uri="{9D8B030D-6E8A-4147-A177-3AD203B41FA5}">
                      <a16:colId xmlns:a16="http://schemas.microsoft.com/office/drawing/2014/main" val="850041971"/>
                    </a:ext>
                  </a:extLst>
                </a:gridCol>
              </a:tblGrid>
              <a:tr h="4112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Macroeconomie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0610523"/>
                  </a:ext>
                </a:extLst>
              </a:tr>
              <a:tr h="4112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ea typeface="Calibri" panose="020F0502020204030204" pitchFamily="34" charset="0"/>
                          <a:cs typeface="Times New Roman" panose="02020603050405020304" pitchFamily="18" charset="0"/>
                        </a:rPr>
                        <a:t>Informatică de gestiune</a:t>
                      </a:r>
                    </a:p>
                  </a:txBody>
                  <a:tcPr marL="68580" marR="6858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9468368"/>
                  </a:ext>
                </a:extLst>
              </a:tr>
              <a:tr h="4112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Contabilitate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904525"/>
                  </a:ext>
                </a:extLst>
              </a:tr>
              <a:tr h="4112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Sisteme tehnologice pentru culturile horticole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1816958"/>
                  </a:ext>
                </a:extLst>
              </a:tr>
              <a:tr h="4112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Procesarea produselor agricole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4994572"/>
                  </a:ext>
                </a:extLst>
              </a:tr>
              <a:tr h="4112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ea typeface="Calibri" panose="020F0502020204030204" pitchFamily="34" charset="0"/>
                          <a:cs typeface="Times New Roman" panose="02020603050405020304" pitchFamily="18" charset="0"/>
                        </a:rPr>
                        <a:t>Matematici aplicate în economie</a:t>
                      </a: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671674"/>
                  </a:ext>
                </a:extLst>
              </a:tr>
              <a:tr h="854838">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Limbă străină și comunicare de specialitate (engleză sau franceză)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9329134"/>
                  </a:ext>
                </a:extLst>
              </a:tr>
              <a:tr h="4112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Educație fizică și sport</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0175486"/>
                  </a:ext>
                </a:extLst>
              </a:tr>
            </a:tbl>
          </a:graphicData>
        </a:graphic>
      </p:graphicFrame>
    </p:spTree>
    <p:extLst>
      <p:ext uri="{BB962C8B-B14F-4D97-AF65-F5344CB8AC3E}">
        <p14:creationId xmlns:p14="http://schemas.microsoft.com/office/powerpoint/2010/main" val="240422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8D40B0F-9898-4A3F-ADD3-20DC7DEDF47D}"/>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4604087F-CACA-4862-94AA-0E79DC48C40E}"/>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A87395BE-9B2B-402B-9751-4C8DA55DFA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47AD1F0C-D996-4DFB-8C80-97DEFCFB3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7" name="Titlu 12">
            <a:extLst>
              <a:ext uri="{FF2B5EF4-FFF2-40B4-BE49-F238E27FC236}">
                <a16:creationId xmlns:a16="http://schemas.microsoft.com/office/drawing/2014/main" id="{5F9B0838-0661-4540-8184-327B8B660CBE}"/>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Discipline studiate</a:t>
            </a:r>
          </a:p>
        </p:txBody>
      </p:sp>
      <p:sp>
        <p:nvSpPr>
          <p:cNvPr id="8" name="CasetăText 7">
            <a:extLst>
              <a:ext uri="{FF2B5EF4-FFF2-40B4-BE49-F238E27FC236}">
                <a16:creationId xmlns:a16="http://schemas.microsoft.com/office/drawing/2014/main" id="{6B10708E-8676-451C-8F1D-202379D69C44}"/>
              </a:ext>
            </a:extLst>
          </p:cNvPr>
          <p:cNvSpPr txBox="1"/>
          <p:nvPr/>
        </p:nvSpPr>
        <p:spPr>
          <a:xfrm>
            <a:off x="5180012" y="1262616"/>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ANUL II</a:t>
            </a:r>
          </a:p>
        </p:txBody>
      </p:sp>
      <p:sp>
        <p:nvSpPr>
          <p:cNvPr id="10" name="CasetăText 9">
            <a:extLst>
              <a:ext uri="{FF2B5EF4-FFF2-40B4-BE49-F238E27FC236}">
                <a16:creationId xmlns:a16="http://schemas.microsoft.com/office/drawing/2014/main" id="{07160298-B722-4D3E-AAE9-C8302EDB42C3}"/>
              </a:ext>
            </a:extLst>
          </p:cNvPr>
          <p:cNvSpPr txBox="1"/>
          <p:nvPr/>
        </p:nvSpPr>
        <p:spPr>
          <a:xfrm>
            <a:off x="1903412" y="1879601"/>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Semestrul I</a:t>
            </a:r>
          </a:p>
        </p:txBody>
      </p:sp>
      <p:sp>
        <p:nvSpPr>
          <p:cNvPr id="12" name="CasetăText 11">
            <a:extLst>
              <a:ext uri="{FF2B5EF4-FFF2-40B4-BE49-F238E27FC236}">
                <a16:creationId xmlns:a16="http://schemas.microsoft.com/office/drawing/2014/main" id="{326C305D-5A49-420E-9506-DFF1939F71FA}"/>
              </a:ext>
            </a:extLst>
          </p:cNvPr>
          <p:cNvSpPr txBox="1"/>
          <p:nvPr/>
        </p:nvSpPr>
        <p:spPr>
          <a:xfrm>
            <a:off x="8228012" y="1879601"/>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Semestrul II</a:t>
            </a:r>
          </a:p>
        </p:txBody>
      </p:sp>
      <p:graphicFrame>
        <p:nvGraphicFramePr>
          <p:cNvPr id="9" name="Tabel 8">
            <a:extLst>
              <a:ext uri="{FF2B5EF4-FFF2-40B4-BE49-F238E27FC236}">
                <a16:creationId xmlns:a16="http://schemas.microsoft.com/office/drawing/2014/main" id="{D3C6D53C-F7CD-4BB4-B40A-F0FA3B68F889}"/>
              </a:ext>
            </a:extLst>
          </p:cNvPr>
          <p:cNvGraphicFramePr>
            <a:graphicFrameLocks noGrp="1"/>
          </p:cNvGraphicFramePr>
          <p:nvPr>
            <p:extLst>
              <p:ext uri="{D42A27DB-BD31-4B8C-83A1-F6EECF244321}">
                <p14:modId xmlns:p14="http://schemas.microsoft.com/office/powerpoint/2010/main" val="1697123166"/>
              </p:ext>
            </p:extLst>
          </p:nvPr>
        </p:nvGraphicFramePr>
        <p:xfrm>
          <a:off x="531812" y="2381250"/>
          <a:ext cx="5384800" cy="3064980"/>
        </p:xfrm>
        <a:graphic>
          <a:graphicData uri="http://schemas.openxmlformats.org/drawingml/2006/table">
            <a:tbl>
              <a:tblPr firstRow="1" firstCol="1" bandRow="1">
                <a:tableStyleId>{5C22544A-7EE6-4342-B048-85BDC9FD1C3A}</a:tableStyleId>
              </a:tblPr>
              <a:tblGrid>
                <a:gridCol w="5384800">
                  <a:extLst>
                    <a:ext uri="{9D8B030D-6E8A-4147-A177-3AD203B41FA5}">
                      <a16:colId xmlns:a16="http://schemas.microsoft.com/office/drawing/2014/main" val="1348002295"/>
                    </a:ext>
                  </a:extLst>
                </a:gridCol>
              </a:tblGrid>
              <a:tr h="36761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Management</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0029677"/>
                  </a:ext>
                </a:extLst>
              </a:tr>
              <a:tr h="36761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Marketing</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3822619"/>
                  </a:ext>
                </a:extLst>
              </a:tr>
              <a:tr h="31253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Antreprenoriat în sistemele agroalimentare și de mediu</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4954029"/>
                  </a:ext>
                </a:extLst>
              </a:tr>
              <a:tr h="36761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Securitate și siguranță alimentară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4406413"/>
                  </a:ext>
                </a:extLst>
              </a:tr>
              <a:tr h="54679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Contabilitatea de gestiune a organizațiilor agroalimentare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4758976"/>
                  </a:ext>
                </a:extLst>
              </a:tr>
              <a:tr h="36761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Statistică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7351491"/>
                  </a:ext>
                </a:extLst>
              </a:tr>
              <a:tr h="36761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Finanțele întreprinderii</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450513"/>
                  </a:ext>
                </a:extLst>
              </a:tr>
              <a:tr h="36761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Educație fizică și sport</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249099"/>
                  </a:ext>
                </a:extLst>
              </a:tr>
            </a:tbl>
          </a:graphicData>
        </a:graphic>
      </p:graphicFrame>
      <p:graphicFrame>
        <p:nvGraphicFramePr>
          <p:cNvPr id="14" name="Tabel 13">
            <a:extLst>
              <a:ext uri="{FF2B5EF4-FFF2-40B4-BE49-F238E27FC236}">
                <a16:creationId xmlns:a16="http://schemas.microsoft.com/office/drawing/2014/main" id="{D04B4078-53CA-468A-A8B0-D3BBF4FA3F1B}"/>
              </a:ext>
            </a:extLst>
          </p:cNvPr>
          <p:cNvGraphicFramePr>
            <a:graphicFrameLocks noGrp="1"/>
          </p:cNvGraphicFramePr>
          <p:nvPr>
            <p:extLst>
              <p:ext uri="{D42A27DB-BD31-4B8C-83A1-F6EECF244321}">
                <p14:modId xmlns:p14="http://schemas.microsoft.com/office/powerpoint/2010/main" val="1776109683"/>
              </p:ext>
            </p:extLst>
          </p:nvPr>
        </p:nvGraphicFramePr>
        <p:xfrm>
          <a:off x="6267221" y="2376699"/>
          <a:ext cx="5384800" cy="3554836"/>
        </p:xfrm>
        <a:graphic>
          <a:graphicData uri="http://schemas.openxmlformats.org/drawingml/2006/table">
            <a:tbl>
              <a:tblPr firstRow="1" firstCol="1" bandRow="1">
                <a:tableStyleId>{5C22544A-7EE6-4342-B048-85BDC9FD1C3A}</a:tableStyleId>
              </a:tblPr>
              <a:tblGrid>
                <a:gridCol w="5384800">
                  <a:extLst>
                    <a:ext uri="{9D8B030D-6E8A-4147-A177-3AD203B41FA5}">
                      <a16:colId xmlns:a16="http://schemas.microsoft.com/office/drawing/2014/main" val="3869646898"/>
                    </a:ext>
                  </a:extLst>
                </a:gridCol>
              </a:tblGrid>
              <a:tr h="3733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Economie și politică agrară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8844423"/>
                  </a:ext>
                </a:extLst>
              </a:tr>
              <a:tr h="3733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Economia mediului</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0352386"/>
                  </a:ext>
                </a:extLst>
              </a:tr>
              <a:tr h="3733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Managementul fermei</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3557901"/>
                  </a:ext>
                </a:extLst>
              </a:tr>
              <a:tr h="3733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Agromarketing</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1359497"/>
                  </a:ext>
                </a:extLst>
              </a:tr>
              <a:tr h="549381">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Analiză cantitativă în economia agroalimentară și a mediului (econometrie)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2538021"/>
                  </a:ext>
                </a:extLst>
              </a:tr>
              <a:tr h="3733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Dreptul afacerilor</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9745567"/>
                  </a:ext>
                </a:extLst>
              </a:tr>
              <a:tr h="37338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Practică de specialitate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0252408"/>
                  </a:ext>
                </a:extLst>
              </a:tr>
              <a:tr h="74676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Opțional: Protecția consumatorilor de produse agroalimentare/Managementul calității alimentelor / Asigurări în agricultură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0919179"/>
                  </a:ext>
                </a:extLst>
              </a:tr>
            </a:tbl>
          </a:graphicData>
        </a:graphic>
      </p:graphicFrame>
    </p:spTree>
    <p:extLst>
      <p:ext uri="{BB962C8B-B14F-4D97-AF65-F5344CB8AC3E}">
        <p14:creationId xmlns:p14="http://schemas.microsoft.com/office/powerpoint/2010/main" val="357865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8D40B0F-9898-4A3F-ADD3-20DC7DEDF47D}"/>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4604087F-CACA-4862-94AA-0E79DC48C40E}"/>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A87395BE-9B2B-402B-9751-4C8DA55DFA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47AD1F0C-D996-4DFB-8C80-97DEFCFB3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7" name="Titlu 12">
            <a:extLst>
              <a:ext uri="{FF2B5EF4-FFF2-40B4-BE49-F238E27FC236}">
                <a16:creationId xmlns:a16="http://schemas.microsoft.com/office/drawing/2014/main" id="{5F9B0838-0661-4540-8184-327B8B660CBE}"/>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Discipline studiate</a:t>
            </a:r>
          </a:p>
        </p:txBody>
      </p:sp>
      <p:sp>
        <p:nvSpPr>
          <p:cNvPr id="8" name="CasetăText 7">
            <a:extLst>
              <a:ext uri="{FF2B5EF4-FFF2-40B4-BE49-F238E27FC236}">
                <a16:creationId xmlns:a16="http://schemas.microsoft.com/office/drawing/2014/main" id="{6B10708E-8676-451C-8F1D-202379D69C44}"/>
              </a:ext>
            </a:extLst>
          </p:cNvPr>
          <p:cNvSpPr txBox="1"/>
          <p:nvPr/>
        </p:nvSpPr>
        <p:spPr>
          <a:xfrm>
            <a:off x="5180012" y="1262616"/>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ANUL III</a:t>
            </a:r>
          </a:p>
        </p:txBody>
      </p:sp>
      <p:sp>
        <p:nvSpPr>
          <p:cNvPr id="10" name="CasetăText 9">
            <a:extLst>
              <a:ext uri="{FF2B5EF4-FFF2-40B4-BE49-F238E27FC236}">
                <a16:creationId xmlns:a16="http://schemas.microsoft.com/office/drawing/2014/main" id="{07160298-B722-4D3E-AAE9-C8302EDB42C3}"/>
              </a:ext>
            </a:extLst>
          </p:cNvPr>
          <p:cNvSpPr txBox="1"/>
          <p:nvPr/>
        </p:nvSpPr>
        <p:spPr>
          <a:xfrm>
            <a:off x="1903412" y="1879601"/>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Semestrul I</a:t>
            </a:r>
          </a:p>
        </p:txBody>
      </p:sp>
      <p:sp>
        <p:nvSpPr>
          <p:cNvPr id="12" name="CasetăText 11">
            <a:extLst>
              <a:ext uri="{FF2B5EF4-FFF2-40B4-BE49-F238E27FC236}">
                <a16:creationId xmlns:a16="http://schemas.microsoft.com/office/drawing/2014/main" id="{326C305D-5A49-420E-9506-DFF1939F71FA}"/>
              </a:ext>
            </a:extLst>
          </p:cNvPr>
          <p:cNvSpPr txBox="1"/>
          <p:nvPr/>
        </p:nvSpPr>
        <p:spPr>
          <a:xfrm>
            <a:off x="8228012" y="1879601"/>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Semestrul II</a:t>
            </a:r>
          </a:p>
        </p:txBody>
      </p:sp>
      <p:graphicFrame>
        <p:nvGraphicFramePr>
          <p:cNvPr id="11" name="Tabel 10">
            <a:extLst>
              <a:ext uri="{FF2B5EF4-FFF2-40B4-BE49-F238E27FC236}">
                <a16:creationId xmlns:a16="http://schemas.microsoft.com/office/drawing/2014/main" id="{14DCF32F-86CF-4BAF-8B51-62C58C493689}"/>
              </a:ext>
            </a:extLst>
          </p:cNvPr>
          <p:cNvGraphicFramePr>
            <a:graphicFrameLocks noGrp="1"/>
          </p:cNvGraphicFramePr>
          <p:nvPr>
            <p:extLst>
              <p:ext uri="{D42A27DB-BD31-4B8C-83A1-F6EECF244321}">
                <p14:modId xmlns:p14="http://schemas.microsoft.com/office/powerpoint/2010/main" val="2395857267"/>
              </p:ext>
            </p:extLst>
          </p:nvPr>
        </p:nvGraphicFramePr>
        <p:xfrm>
          <a:off x="531812" y="2514601"/>
          <a:ext cx="5384800" cy="3080781"/>
        </p:xfrm>
        <a:graphic>
          <a:graphicData uri="http://schemas.openxmlformats.org/drawingml/2006/table">
            <a:tbl>
              <a:tblPr firstRow="1" firstCol="1" bandRow="1">
                <a:tableStyleId>{5C22544A-7EE6-4342-B048-85BDC9FD1C3A}</a:tableStyleId>
              </a:tblPr>
              <a:tblGrid>
                <a:gridCol w="5384800">
                  <a:extLst>
                    <a:ext uri="{9D8B030D-6E8A-4147-A177-3AD203B41FA5}">
                      <a16:colId xmlns:a16="http://schemas.microsoft.com/office/drawing/2014/main" val="75779077"/>
                    </a:ext>
                  </a:extLst>
                </a:gridCol>
              </a:tblGrid>
              <a:tr h="56597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Modelarea proceselor economice agroalimentare și de mediu</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9385547"/>
                  </a:ext>
                </a:extLst>
              </a:tr>
              <a:tr h="27230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Ecomarketing</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048368"/>
                  </a:ext>
                </a:extLst>
              </a:tr>
              <a:tr h="27230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Politică Agricolă Comună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4993470"/>
                  </a:ext>
                </a:extLst>
              </a:tr>
              <a:tr h="27230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Dezvoltare regională și rurală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1541074"/>
                  </a:ext>
                </a:extLst>
              </a:tr>
              <a:tr h="56597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Analiza economico-financiară în organizațiile agroalimentare și de mediu</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5291824"/>
                  </a:ext>
                </a:extLst>
              </a:tr>
              <a:tr h="272300">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Dezvoltare durabilă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3083594"/>
                  </a:ext>
                </a:extLst>
              </a:tr>
              <a:tr h="859641">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Opțional: Etică și integritate academică/ Economia turismului/ Istoria economiei/ Doctrine economice contemporane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02425"/>
                  </a:ext>
                </a:extLst>
              </a:tr>
            </a:tbl>
          </a:graphicData>
        </a:graphic>
      </p:graphicFrame>
      <p:graphicFrame>
        <p:nvGraphicFramePr>
          <p:cNvPr id="13" name="Tabel 12">
            <a:extLst>
              <a:ext uri="{FF2B5EF4-FFF2-40B4-BE49-F238E27FC236}">
                <a16:creationId xmlns:a16="http://schemas.microsoft.com/office/drawing/2014/main" id="{3621D8B1-DD90-45AA-94AB-C86052CB0FE7}"/>
              </a:ext>
            </a:extLst>
          </p:cNvPr>
          <p:cNvGraphicFramePr>
            <a:graphicFrameLocks noGrp="1"/>
          </p:cNvGraphicFramePr>
          <p:nvPr>
            <p:extLst>
              <p:ext uri="{D42A27DB-BD31-4B8C-83A1-F6EECF244321}">
                <p14:modId xmlns:p14="http://schemas.microsoft.com/office/powerpoint/2010/main" val="1218180680"/>
              </p:ext>
            </p:extLst>
          </p:nvPr>
        </p:nvGraphicFramePr>
        <p:xfrm>
          <a:off x="6399212" y="2514599"/>
          <a:ext cx="5384800" cy="3101958"/>
        </p:xfrm>
        <a:graphic>
          <a:graphicData uri="http://schemas.openxmlformats.org/drawingml/2006/table">
            <a:tbl>
              <a:tblPr firstRow="1" firstCol="1" bandRow="1">
                <a:tableStyleId>{5C22544A-7EE6-4342-B048-85BDC9FD1C3A}</a:tableStyleId>
              </a:tblPr>
              <a:tblGrid>
                <a:gridCol w="5384800">
                  <a:extLst>
                    <a:ext uri="{9D8B030D-6E8A-4147-A177-3AD203B41FA5}">
                      <a16:colId xmlns:a16="http://schemas.microsoft.com/office/drawing/2014/main" val="2319635105"/>
                    </a:ext>
                  </a:extLst>
                </a:gridCol>
              </a:tblGrid>
              <a:tr h="363062">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Managementul organizațiilor alimentare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8757849"/>
                  </a:ext>
                </a:extLst>
              </a:tr>
              <a:tr h="363062">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Logistica organizațiilor agroalimentare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9128803"/>
                  </a:ext>
                </a:extLst>
              </a:tr>
              <a:tr h="363062">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Economia sectorului alimentar</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1116335"/>
                  </a:ext>
                </a:extLst>
              </a:tr>
              <a:tr h="238354">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Finanțarea organizațiilor agroalimentare și de mediu</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2784695"/>
                  </a:ext>
                </a:extLst>
              </a:tr>
              <a:tr h="539062">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Managementul performanțelor și al riscurilor în organizațiile agroalimentare și de mediu</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905878"/>
                  </a:ext>
                </a:extLst>
              </a:tr>
              <a:tr h="363062">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Proiecte economice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0960106"/>
                  </a:ext>
                </a:extLst>
              </a:tr>
              <a:tr h="488055">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Opțional: Reconstrucție ecologică / Gestiunea informației de mediu</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3007674"/>
                  </a:ext>
                </a:extLst>
              </a:tr>
              <a:tr h="363062">
                <a:tc>
                  <a:txBody>
                    <a:bodyPr/>
                    <a:lstStyle/>
                    <a:p>
                      <a:pPr marL="285750" marR="0" indent="-285750" algn="l">
                        <a:lnSpc>
                          <a:spcPct val="107000"/>
                        </a:lnSpc>
                        <a:spcBef>
                          <a:spcPts val="0"/>
                        </a:spcBef>
                        <a:spcAft>
                          <a:spcPts val="0"/>
                        </a:spcAft>
                        <a:buFont typeface="Wingdings" panose="05000000000000000000" pitchFamily="2" charset="2"/>
                        <a:buChar char="ü"/>
                      </a:pPr>
                      <a:r>
                        <a:rPr lang="ro-RO" sz="1600" dirty="0">
                          <a:effectLst/>
                          <a:latin typeface="Times New Roman" panose="02020603050405020304" pitchFamily="18" charset="0"/>
                          <a:cs typeface="Times New Roman" panose="02020603050405020304" pitchFamily="18" charset="0"/>
                        </a:rPr>
                        <a:t>Finalizarea lucrării de licență</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3194024"/>
                  </a:ext>
                </a:extLst>
              </a:tr>
            </a:tbl>
          </a:graphicData>
        </a:graphic>
      </p:graphicFrame>
    </p:spTree>
    <p:extLst>
      <p:ext uri="{BB962C8B-B14F-4D97-AF65-F5344CB8AC3E}">
        <p14:creationId xmlns:p14="http://schemas.microsoft.com/office/powerpoint/2010/main" val="366789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07E06324-DA55-4D34-8844-839740A0038A}"/>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EC262856-D1D2-4EFA-9C85-4A90A920A569}"/>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2A484D13-7F63-437B-9478-998816B46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26A34AD-2566-40EF-ADAE-3E903D8077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7" name="Titlu 12">
            <a:extLst>
              <a:ext uri="{FF2B5EF4-FFF2-40B4-BE49-F238E27FC236}">
                <a16:creationId xmlns:a16="http://schemas.microsoft.com/office/drawing/2014/main" id="{B0F96E8F-B2CD-40B9-A001-4653A47CA058}"/>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Competențe dobândite</a:t>
            </a:r>
          </a:p>
        </p:txBody>
      </p:sp>
      <p:pic>
        <p:nvPicPr>
          <p:cNvPr id="9" name="Imagine 8" descr="O imagine care conține text, persoană&#10;&#10;Descriere generată automat">
            <a:extLst>
              <a:ext uri="{FF2B5EF4-FFF2-40B4-BE49-F238E27FC236}">
                <a16:creationId xmlns:a16="http://schemas.microsoft.com/office/drawing/2014/main" id="{5F69C868-0ADC-46F4-9822-611C25C10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924" y="1670497"/>
            <a:ext cx="3385079" cy="1904107"/>
          </a:xfrm>
          <a:prstGeom prst="rect">
            <a:avLst/>
          </a:prstGeom>
          <a:ln>
            <a:noFill/>
          </a:ln>
          <a:effectLst>
            <a:softEdge rad="112500"/>
          </a:effectLst>
        </p:spPr>
      </p:pic>
      <p:sp>
        <p:nvSpPr>
          <p:cNvPr id="10" name="Dreptunghi 9">
            <a:extLst>
              <a:ext uri="{FF2B5EF4-FFF2-40B4-BE49-F238E27FC236}">
                <a16:creationId xmlns:a16="http://schemas.microsoft.com/office/drawing/2014/main" id="{2A7C678E-67A1-4A15-B88E-D1C26857E629}"/>
              </a:ext>
            </a:extLst>
          </p:cNvPr>
          <p:cNvSpPr/>
          <p:nvPr/>
        </p:nvSpPr>
        <p:spPr>
          <a:xfrm>
            <a:off x="3791677" y="1560722"/>
            <a:ext cx="7860344" cy="2123658"/>
          </a:xfrm>
          <a:prstGeom prst="rect">
            <a:avLst/>
          </a:prstGeom>
        </p:spPr>
        <p:txBody>
          <a:bodyPr wrap="square">
            <a:spAutoFit/>
          </a:bodyPr>
          <a:lstStyle/>
          <a:p>
            <a:pPr marL="342900" marR="0" lvl="0" indent="-342900" algn="just">
              <a:buFont typeface="Symbol" panose="05050102010706020507" pitchFamily="18" charset="2"/>
              <a:buChar char=""/>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Culegerea, prelucrarea și analiza datelor economice și de mediu pe baza conceptelor, teoriilor și metodelor specifice economiei agroalimentare și de mediu</a:t>
            </a:r>
          </a:p>
          <a:p>
            <a:pPr marR="0" lvl="0" algn="just"/>
            <a:endParaRPr lang="ro-RO" sz="3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buFont typeface="Symbol" panose="05050102010706020507" pitchFamily="18" charset="2"/>
              <a:buChar char=""/>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Implementarea normelor metodologice, măsurilor și programelor din domeniul economiei agroalimentare</a:t>
            </a:r>
            <a:endParaRPr lang="ro-RO"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Dreptunghi 10">
            <a:extLst>
              <a:ext uri="{FF2B5EF4-FFF2-40B4-BE49-F238E27FC236}">
                <a16:creationId xmlns:a16="http://schemas.microsoft.com/office/drawing/2014/main" id="{F61DFEFF-87B2-4B9C-9036-0F7EB9B8D2C5}"/>
              </a:ext>
            </a:extLst>
          </p:cNvPr>
          <p:cNvSpPr/>
          <p:nvPr/>
        </p:nvSpPr>
        <p:spPr>
          <a:xfrm>
            <a:off x="455612" y="3823594"/>
            <a:ext cx="11514817" cy="2554545"/>
          </a:xfrm>
          <a:prstGeom prst="rect">
            <a:avLst/>
          </a:prstGeom>
        </p:spPr>
        <p:txBody>
          <a:bodyPr wrap="square">
            <a:spAutoFit/>
          </a:bodyPr>
          <a:lstStyle/>
          <a:p>
            <a:pPr marL="342900" marR="0" lvl="0" indent="-342900" algn="just">
              <a:buFont typeface="Symbol" panose="05050102010706020507" pitchFamily="18" charset="2"/>
              <a:buChar char=""/>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Întocmirea de studii economice, financiare, contabile în organizații</a:t>
            </a:r>
          </a:p>
          <a:p>
            <a:pPr marL="342900" marR="0" lvl="0" indent="-342900" algn="just">
              <a:buFont typeface="Symbol" panose="05050102010706020507" pitchFamily="18" charset="2"/>
              <a:buChar char=""/>
            </a:pP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buFont typeface="Symbol" panose="05050102010706020507" pitchFamily="18" charset="2"/>
              <a:buChar char=""/>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Încărcarea și utilizarea de baze de date cu caracter economic și de mediu</a:t>
            </a:r>
          </a:p>
          <a:p>
            <a:pPr marL="342900" marR="0" lvl="0" indent="-342900" algn="just">
              <a:buFont typeface="Symbol" panose="05050102010706020507" pitchFamily="18" charset="2"/>
              <a:buChar char=""/>
            </a:pP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buFont typeface="Symbol" panose="05050102010706020507" pitchFamily="18" charset="2"/>
              <a:buChar char=""/>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Comunicarea profesională utilizând ansamblul de tehnici și de mijloace de automatizare a activităților de birou</a:t>
            </a:r>
          </a:p>
          <a:p>
            <a:pPr marL="342900" marR="0" lvl="0" indent="-342900" algn="just">
              <a:buFont typeface="Symbol" panose="05050102010706020507" pitchFamily="18" charset="2"/>
              <a:buChar char=""/>
            </a:pP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buFont typeface="Symbol" panose="05050102010706020507" pitchFamily="18" charset="2"/>
              <a:buChar char=""/>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Realizarea de studii de piață, planuri de afaceri și programe de activități la nivel de organizație sau produs</a:t>
            </a:r>
          </a:p>
        </p:txBody>
      </p:sp>
    </p:spTree>
    <p:extLst>
      <p:ext uri="{BB962C8B-B14F-4D97-AF65-F5344CB8AC3E}">
        <p14:creationId xmlns:p14="http://schemas.microsoft.com/office/powerpoint/2010/main" val="318340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reptunghi 9">
            <a:extLst>
              <a:ext uri="{FF2B5EF4-FFF2-40B4-BE49-F238E27FC236}">
                <a16:creationId xmlns:a16="http://schemas.microsoft.com/office/drawing/2014/main" id="{F5D3C84F-06D0-479A-991D-8EE0FE562311}"/>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6E3758F2-7657-4058-A910-A0CD64EACEEE}"/>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F2947AD5-C79C-4DF2-A8AF-5C0608F0F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FE080AA7-3A99-4B0A-9133-B6E4F0B5F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7" name="Titlu 12">
            <a:extLst>
              <a:ext uri="{FF2B5EF4-FFF2-40B4-BE49-F238E27FC236}">
                <a16:creationId xmlns:a16="http://schemas.microsoft.com/office/drawing/2014/main" id="{FEB04180-8D63-4475-9576-59263C032979}"/>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Burse  </a:t>
            </a:r>
          </a:p>
        </p:txBody>
      </p:sp>
      <p:graphicFrame>
        <p:nvGraphicFramePr>
          <p:cNvPr id="8" name="Tabel 7">
            <a:extLst>
              <a:ext uri="{FF2B5EF4-FFF2-40B4-BE49-F238E27FC236}">
                <a16:creationId xmlns:a16="http://schemas.microsoft.com/office/drawing/2014/main" id="{CF1A5650-4D9A-4CAB-9509-F2FBCDFC0146}"/>
              </a:ext>
            </a:extLst>
          </p:cNvPr>
          <p:cNvGraphicFramePr>
            <a:graphicFrameLocks noGrp="1"/>
          </p:cNvGraphicFramePr>
          <p:nvPr>
            <p:extLst>
              <p:ext uri="{D42A27DB-BD31-4B8C-83A1-F6EECF244321}">
                <p14:modId xmlns:p14="http://schemas.microsoft.com/office/powerpoint/2010/main" val="4269175622"/>
              </p:ext>
            </p:extLst>
          </p:nvPr>
        </p:nvGraphicFramePr>
        <p:xfrm>
          <a:off x="116197" y="1410814"/>
          <a:ext cx="5352432" cy="4676439"/>
        </p:xfrm>
        <a:graphic>
          <a:graphicData uri="http://schemas.openxmlformats.org/drawingml/2006/table">
            <a:tbl>
              <a:tblPr/>
              <a:tblGrid>
                <a:gridCol w="4004697">
                  <a:extLst>
                    <a:ext uri="{9D8B030D-6E8A-4147-A177-3AD203B41FA5}">
                      <a16:colId xmlns:a16="http://schemas.microsoft.com/office/drawing/2014/main" val="819050068"/>
                    </a:ext>
                  </a:extLst>
                </a:gridCol>
                <a:gridCol w="1347735">
                  <a:extLst>
                    <a:ext uri="{9D8B030D-6E8A-4147-A177-3AD203B41FA5}">
                      <a16:colId xmlns:a16="http://schemas.microsoft.com/office/drawing/2014/main" val="1647188525"/>
                    </a:ext>
                  </a:extLst>
                </a:gridCol>
              </a:tblGrid>
              <a:tr h="427795">
                <a:tc>
                  <a:txBody>
                    <a:bodyPr/>
                    <a:lstStyle/>
                    <a:p>
                      <a:pPr marL="285750" indent="-285750" algn="l"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socială</a:t>
                      </a:r>
                    </a:p>
                  </a:txBody>
                  <a:tcPr marL="24941" marR="24941" marT="24941" marB="24941">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Wingdings" panose="05000000000000000000" pitchFamily="2" charset="2"/>
                        <a:buNone/>
                      </a:pPr>
                      <a:r>
                        <a:rPr lang="ro-RO" sz="1800" dirty="0">
                          <a:latin typeface="Times New Roman" panose="02020603050405020304" pitchFamily="18" charset="0"/>
                          <a:cs typeface="Times New Roman" panose="02020603050405020304" pitchFamily="18" charset="0"/>
                        </a:rPr>
                        <a:t>750 lei</a:t>
                      </a:r>
                    </a:p>
                  </a:txBody>
                  <a:tcPr marL="29930" marR="29930" marT="14965" marB="14965">
                    <a:lnL>
                      <a:noFill/>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52048"/>
                  </a:ext>
                </a:extLst>
              </a:tr>
              <a:tr h="427795">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pentru ajutor social ocazional</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750 </a:t>
                      </a:r>
                      <a:r>
                        <a:rPr lang="ro-RO" sz="1800" dirty="0">
                          <a:latin typeface="Times New Roman" panose="02020603050405020304" pitchFamily="18" charset="0"/>
                          <a:cs typeface="Times New Roman" panose="02020603050405020304" pitchFamily="18" charset="0"/>
                        </a:rPr>
                        <a:t>lei</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9557264"/>
                  </a:ext>
                </a:extLst>
              </a:tr>
              <a:tr h="427795">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de merit</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800 </a:t>
                      </a:r>
                      <a:r>
                        <a:rPr lang="ro-RO" sz="1800" dirty="0">
                          <a:latin typeface="Times New Roman" panose="02020603050405020304" pitchFamily="18" charset="0"/>
                          <a:cs typeface="Times New Roman" panose="02020603050405020304" pitchFamily="18" charset="0"/>
                        </a:rPr>
                        <a:t>lei</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825575"/>
                  </a:ext>
                </a:extLst>
              </a:tr>
              <a:tr h="774528">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de performanţă pentru implicarea în activități extracurriculare în cadrul ASE București</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800 </a:t>
                      </a:r>
                      <a:r>
                        <a:rPr lang="ro-RO" sz="1800" dirty="0">
                          <a:latin typeface="Times New Roman" panose="02020603050405020304" pitchFamily="18" charset="0"/>
                          <a:cs typeface="Times New Roman" panose="02020603050405020304" pitchFamily="18" charset="0"/>
                        </a:rPr>
                        <a:t>lei</a:t>
                      </a:r>
                    </a:p>
                    <a:p>
                      <a:pPr marL="0" indent="0" algn="ctr" fontAlgn="t">
                        <a:buFont typeface="Wingdings" panose="05000000000000000000" pitchFamily="2" charset="2"/>
                        <a:buNone/>
                      </a:pPr>
                      <a:endParaRPr lang="ro-RO" sz="1800" dirty="0">
                        <a:effectLst/>
                        <a:latin typeface="Times New Roman" panose="02020603050405020304" pitchFamily="18" charset="0"/>
                        <a:cs typeface="Times New Roman" panose="02020603050405020304" pitchFamily="18" charset="0"/>
                      </a:endParaRP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2568170"/>
                  </a:ext>
                </a:extLst>
              </a:tr>
              <a:tr h="774528">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de performanță pentru rezultate deosebite la învățătură</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1000 </a:t>
                      </a:r>
                      <a:r>
                        <a:rPr lang="ro-RO" sz="1800" dirty="0">
                          <a:latin typeface="Times New Roman" panose="02020603050405020304" pitchFamily="18" charset="0"/>
                          <a:cs typeface="Times New Roman" panose="02020603050405020304" pitchFamily="18" charset="0"/>
                        </a:rPr>
                        <a:t>lei</a:t>
                      </a:r>
                    </a:p>
                    <a:p>
                      <a:pPr marL="0" indent="0" algn="ctr" fontAlgn="t">
                        <a:buFont typeface="Wingdings" panose="05000000000000000000" pitchFamily="2" charset="2"/>
                        <a:buNone/>
                      </a:pPr>
                      <a:endParaRPr lang="ro-RO" sz="1800" dirty="0">
                        <a:effectLst/>
                        <a:latin typeface="Times New Roman" panose="02020603050405020304" pitchFamily="18" charset="0"/>
                        <a:cs typeface="Times New Roman" panose="02020603050405020304" pitchFamily="18" charset="0"/>
                      </a:endParaRP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166337"/>
                  </a:ext>
                </a:extLst>
              </a:tr>
              <a:tr h="774528">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de performanță pentru rezultate deosebite în activitatea de cercetare științifică.</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1400 </a:t>
                      </a:r>
                      <a:r>
                        <a:rPr lang="ro-RO" sz="1800" dirty="0">
                          <a:latin typeface="Times New Roman" panose="02020603050405020304" pitchFamily="18" charset="0"/>
                          <a:cs typeface="Times New Roman" panose="02020603050405020304" pitchFamily="18" charset="0"/>
                        </a:rPr>
                        <a:t>lei</a:t>
                      </a:r>
                    </a:p>
                    <a:p>
                      <a:pPr marL="0" indent="0" algn="ctr" fontAlgn="t">
                        <a:buFont typeface="Wingdings" panose="05000000000000000000" pitchFamily="2" charset="2"/>
                        <a:buNone/>
                      </a:pPr>
                      <a:endParaRPr lang="ro-RO" sz="1800" dirty="0">
                        <a:effectLst/>
                        <a:latin typeface="Times New Roman" panose="02020603050405020304" pitchFamily="18" charset="0"/>
                        <a:cs typeface="Times New Roman" panose="02020603050405020304" pitchFamily="18" charset="0"/>
                      </a:endParaRP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8186579"/>
                  </a:ext>
                </a:extLst>
              </a:tr>
              <a:tr h="774528">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de performanță pentru rezultate deosebite în activitățile culturale, organizatorice și sportive</a:t>
                      </a:r>
                    </a:p>
                  </a:txBody>
                  <a:tcPr marL="24941" marR="24941" marT="24941" marB="24941">
                    <a:lnL>
                      <a:noFill/>
                    </a:lnL>
                    <a:lnR>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1400 </a:t>
                      </a:r>
                      <a:r>
                        <a:rPr lang="ro-RO" sz="1800" dirty="0">
                          <a:latin typeface="Times New Roman" panose="02020603050405020304" pitchFamily="18" charset="0"/>
                          <a:cs typeface="Times New Roman" panose="02020603050405020304" pitchFamily="18" charset="0"/>
                        </a:rPr>
                        <a:t>lei</a:t>
                      </a:r>
                    </a:p>
                    <a:p>
                      <a:pPr marL="0" indent="0" algn="ctr" fontAlgn="t">
                        <a:buFont typeface="Wingdings" panose="05000000000000000000" pitchFamily="2" charset="2"/>
                        <a:buNone/>
                      </a:pPr>
                      <a:endParaRPr lang="ro-RO" sz="1800" dirty="0">
                        <a:effectLst/>
                        <a:latin typeface="Times New Roman" panose="02020603050405020304" pitchFamily="18" charset="0"/>
                        <a:cs typeface="Times New Roman" panose="02020603050405020304" pitchFamily="18" charset="0"/>
                      </a:endParaRPr>
                    </a:p>
                  </a:txBody>
                  <a:tcPr marL="24941" marR="24941" marT="24941" marB="24941">
                    <a:lnL>
                      <a:noFill/>
                    </a:lnL>
                    <a:lnR>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6519156"/>
                  </a:ext>
                </a:extLst>
              </a:tr>
            </a:tbl>
          </a:graphicData>
        </a:graphic>
      </p:graphicFrame>
      <p:graphicFrame>
        <p:nvGraphicFramePr>
          <p:cNvPr id="9" name="Tabel 8">
            <a:extLst>
              <a:ext uri="{FF2B5EF4-FFF2-40B4-BE49-F238E27FC236}">
                <a16:creationId xmlns:a16="http://schemas.microsoft.com/office/drawing/2014/main" id="{69FBB94C-2050-4AAF-BF6A-C806F3A3D928}"/>
              </a:ext>
            </a:extLst>
          </p:cNvPr>
          <p:cNvGraphicFramePr>
            <a:graphicFrameLocks noGrp="1"/>
          </p:cNvGraphicFramePr>
          <p:nvPr>
            <p:extLst>
              <p:ext uri="{D42A27DB-BD31-4B8C-83A1-F6EECF244321}">
                <p14:modId xmlns:p14="http://schemas.microsoft.com/office/powerpoint/2010/main" val="2171746447"/>
              </p:ext>
            </p:extLst>
          </p:nvPr>
        </p:nvGraphicFramePr>
        <p:xfrm>
          <a:off x="5397065" y="1410814"/>
          <a:ext cx="6573364" cy="4688412"/>
        </p:xfrm>
        <a:graphic>
          <a:graphicData uri="http://schemas.openxmlformats.org/drawingml/2006/table">
            <a:tbl>
              <a:tblPr/>
              <a:tblGrid>
                <a:gridCol w="4918200">
                  <a:extLst>
                    <a:ext uri="{9D8B030D-6E8A-4147-A177-3AD203B41FA5}">
                      <a16:colId xmlns:a16="http://schemas.microsoft.com/office/drawing/2014/main" val="2638742961"/>
                    </a:ext>
                  </a:extLst>
                </a:gridCol>
                <a:gridCol w="1655164">
                  <a:extLst>
                    <a:ext uri="{9D8B030D-6E8A-4147-A177-3AD203B41FA5}">
                      <a16:colId xmlns:a16="http://schemas.microsoft.com/office/drawing/2014/main" val="4101465810"/>
                    </a:ext>
                  </a:extLst>
                </a:gridCol>
              </a:tblGrid>
              <a:tr h="319249">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de excelență pentru rezultate deosebite în activitatea de cercetare</a:t>
                      </a:r>
                    </a:p>
                  </a:txBody>
                  <a:tcPr marL="24941" marR="24941" marT="24941" marB="24941">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1000 </a:t>
                      </a:r>
                      <a:r>
                        <a:rPr lang="ro-RO" sz="1800" dirty="0">
                          <a:latin typeface="Times New Roman" panose="02020603050405020304" pitchFamily="18" charset="0"/>
                          <a:cs typeface="Times New Roman" panose="02020603050405020304" pitchFamily="18" charset="0"/>
                        </a:rPr>
                        <a:t>lei</a:t>
                      </a:r>
                    </a:p>
                    <a:p>
                      <a:pPr marL="0" indent="0" algn="ctr" fontAlgn="t">
                        <a:buFont typeface="Wingdings" panose="05000000000000000000" pitchFamily="2" charset="2"/>
                        <a:buNone/>
                      </a:pPr>
                      <a:endParaRPr lang="ro-RO" sz="1800" dirty="0">
                        <a:effectLst/>
                        <a:latin typeface="Times New Roman" panose="02020603050405020304" pitchFamily="18" charset="0"/>
                        <a:cs typeface="Times New Roman" panose="02020603050405020304" pitchFamily="18" charset="0"/>
                      </a:endParaRPr>
                    </a:p>
                  </a:txBody>
                  <a:tcPr marL="24941" marR="24941" marT="24941" marB="24941">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3533112"/>
                  </a:ext>
                </a:extLst>
              </a:tr>
              <a:tr h="409037">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de excelență pentru performanțe deosebite în activitatea organizatorică și culturală</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1000 </a:t>
                      </a:r>
                      <a:r>
                        <a:rPr lang="ro-RO" sz="1800" dirty="0">
                          <a:latin typeface="Times New Roman" panose="02020603050405020304" pitchFamily="18" charset="0"/>
                          <a:cs typeface="Times New Roman" panose="02020603050405020304" pitchFamily="18" charset="0"/>
                        </a:rPr>
                        <a:t>lei</a:t>
                      </a:r>
                    </a:p>
                    <a:p>
                      <a:pPr marL="0" indent="0" algn="ctr" fontAlgn="t">
                        <a:buFont typeface="Wingdings" panose="05000000000000000000" pitchFamily="2" charset="2"/>
                        <a:buNone/>
                      </a:pPr>
                      <a:endParaRPr lang="ro-RO" sz="1800" dirty="0">
                        <a:effectLst/>
                        <a:latin typeface="Times New Roman" panose="02020603050405020304" pitchFamily="18" charset="0"/>
                        <a:cs typeface="Times New Roman" panose="02020603050405020304" pitchFamily="18" charset="0"/>
                      </a:endParaRP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4567129"/>
                  </a:ext>
                </a:extLst>
              </a:tr>
              <a:tr h="588615">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de excelență Mihail Manoilescu pentru întreaga activitate profesională, de cercetare științifică, organizatorică, culturală și sportivă</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lang="ro-RO" sz="1800" dirty="0">
                          <a:effectLst/>
                          <a:latin typeface="Times New Roman" panose="02020603050405020304" pitchFamily="18" charset="0"/>
                          <a:cs typeface="Times New Roman" panose="02020603050405020304" pitchFamily="18" charset="0"/>
                        </a:rPr>
                        <a:t>1500 </a:t>
                      </a:r>
                      <a:r>
                        <a:rPr lang="ro-RO" sz="1800" dirty="0">
                          <a:latin typeface="Times New Roman" panose="02020603050405020304" pitchFamily="18" charset="0"/>
                          <a:cs typeface="Times New Roman" panose="02020603050405020304" pitchFamily="18" charset="0"/>
                        </a:rPr>
                        <a:t>lei</a:t>
                      </a:r>
                    </a:p>
                    <a:p>
                      <a:pPr marL="0" indent="0" algn="ctr" fontAlgn="t">
                        <a:buFont typeface="Wingdings" panose="05000000000000000000" pitchFamily="2" charset="2"/>
                        <a:buNone/>
                      </a:pPr>
                      <a:endParaRPr lang="ro-RO" sz="1800" dirty="0">
                        <a:effectLst/>
                        <a:latin typeface="Times New Roman" panose="02020603050405020304" pitchFamily="18" charset="0"/>
                        <a:cs typeface="Times New Roman" panose="02020603050405020304" pitchFamily="18" charset="0"/>
                      </a:endParaRP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5362011"/>
                  </a:ext>
                </a:extLst>
              </a:tr>
              <a:tr h="409037">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studenţi străini</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fontAlgn="t">
                        <a:buFont typeface="Wingdings" panose="05000000000000000000" pitchFamily="2" charset="2"/>
                        <a:buNone/>
                      </a:pPr>
                      <a:r>
                        <a:rPr lang="ro-RO" sz="1800" dirty="0">
                          <a:effectLst/>
                          <a:latin typeface="Times New Roman" panose="02020603050405020304" pitchFamily="18" charset="0"/>
                          <a:cs typeface="Times New Roman" panose="02020603050405020304" pitchFamily="18" charset="0"/>
                        </a:rPr>
                        <a:t>echivalentul în lei a sumei de 65 euro</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0500717"/>
                  </a:ext>
                </a:extLst>
              </a:tr>
              <a:tr h="409037">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masteranzi străini</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fontAlgn="t">
                        <a:buFont typeface="Wingdings" panose="05000000000000000000" pitchFamily="2" charset="2"/>
                        <a:buNone/>
                      </a:pPr>
                      <a:r>
                        <a:rPr lang="ro-RO" sz="1800" dirty="0">
                          <a:effectLst/>
                          <a:latin typeface="Times New Roman" panose="02020603050405020304" pitchFamily="18" charset="0"/>
                          <a:cs typeface="Times New Roman" panose="02020603050405020304" pitchFamily="18" charset="0"/>
                        </a:rPr>
                        <a:t>echivalentul în lei a sumei de 75 euro</a:t>
                      </a:r>
                    </a:p>
                  </a:txBody>
                  <a:tcPr marL="24941" marR="24941" marT="24941" marB="24941">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7372387"/>
                  </a:ext>
                </a:extLst>
              </a:tr>
              <a:tr h="409037">
                <a:tc>
                  <a:txBody>
                    <a:bodyPr/>
                    <a:lstStyle/>
                    <a:p>
                      <a:pPr marL="285750" indent="-285750" fontAlgn="t">
                        <a:buFont typeface="Wingdings" panose="05000000000000000000" pitchFamily="2" charset="2"/>
                        <a:buChar char="ü"/>
                      </a:pPr>
                      <a:r>
                        <a:rPr lang="ro-RO" sz="1800" dirty="0">
                          <a:effectLst/>
                          <a:latin typeface="Times New Roman" panose="02020603050405020304" pitchFamily="18" charset="0"/>
                          <a:cs typeface="Times New Roman" panose="02020603050405020304" pitchFamily="18" charset="0"/>
                        </a:rPr>
                        <a:t>Bursă doctoranzi  străini</a:t>
                      </a:r>
                    </a:p>
                  </a:txBody>
                  <a:tcPr marL="24941" marR="24941" marT="24941" marB="24941">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indent="0" algn="ctr" fontAlgn="t">
                        <a:buFont typeface="Wingdings" panose="05000000000000000000" pitchFamily="2" charset="2"/>
                        <a:buNone/>
                      </a:pPr>
                      <a:r>
                        <a:rPr lang="ro-RO" sz="1800" dirty="0">
                          <a:effectLst/>
                          <a:latin typeface="Times New Roman" panose="02020603050405020304" pitchFamily="18" charset="0"/>
                          <a:cs typeface="Times New Roman" panose="02020603050405020304" pitchFamily="18" charset="0"/>
                        </a:rPr>
                        <a:t>echivalentul în lei a sumei de 85 euro</a:t>
                      </a:r>
                    </a:p>
                  </a:txBody>
                  <a:tcPr marL="24941" marR="24941" marT="24941" marB="24941">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072341464"/>
                  </a:ext>
                </a:extLst>
              </a:tr>
            </a:tbl>
          </a:graphicData>
        </a:graphic>
      </p:graphicFrame>
    </p:spTree>
    <p:extLst>
      <p:ext uri="{BB962C8B-B14F-4D97-AF65-F5344CB8AC3E}">
        <p14:creationId xmlns:p14="http://schemas.microsoft.com/office/powerpoint/2010/main" val="3337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stituent conținut 13"/>
          <p:cNvSpPr>
            <a:spLocks noGrp="1"/>
          </p:cNvSpPr>
          <p:nvPr>
            <p:ph idx="1"/>
          </p:nvPr>
        </p:nvSpPr>
        <p:spPr>
          <a:xfrm>
            <a:off x="1217612" y="1023554"/>
            <a:ext cx="5943600" cy="5570774"/>
          </a:xfrm>
        </p:spPr>
        <p:txBody>
          <a:bodyPr rtlCol="0">
            <a:normAutofit fontScale="85000" lnSpcReduction="10000"/>
          </a:bodyPr>
          <a:lstStyle/>
          <a:p>
            <a:pPr marL="457200" indent="-457200" rtl="0">
              <a:buFont typeface="+mj-lt"/>
              <a:buAutoNum type="arabicPeriod"/>
            </a:pPr>
            <a:r>
              <a:rPr lang="ro-RO" sz="2600" b="1" dirty="0">
                <a:highlight>
                  <a:srgbClr val="008080"/>
                </a:highlight>
                <a:latin typeface="Times New Roman" panose="02020603050405020304" pitchFamily="18" charset="0"/>
                <a:cs typeface="Times New Roman" panose="02020603050405020304" pitchFamily="18" charset="0"/>
              </a:rPr>
              <a:t>ACADEMIA DE STUDII ECONOMICE DIN BUCUREȘTI</a:t>
            </a:r>
          </a:p>
          <a:p>
            <a:pPr marL="457200" indent="-457200" rtl="0">
              <a:buFont typeface="+mj-lt"/>
              <a:buAutoNum type="arabicPeriod"/>
            </a:pPr>
            <a:r>
              <a:rPr lang="ro-RO" sz="2600" b="1" dirty="0">
                <a:highlight>
                  <a:srgbClr val="008080"/>
                </a:highlight>
                <a:latin typeface="Times New Roman" panose="02020603050405020304" pitchFamily="18" charset="0"/>
                <a:cs typeface="Times New Roman" panose="02020603050405020304" pitchFamily="18" charset="0"/>
              </a:rPr>
              <a:t>FACULTATEA DE ECONOMIE AGROALIMENTARĂ ȘI A MEDIULUI</a:t>
            </a:r>
          </a:p>
          <a:p>
            <a:pPr lvl="1">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De ce EAM?</a:t>
            </a: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Mesaj Decan</a:t>
            </a:r>
            <a:endParaRPr lang="en-US"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Comunitate</a:t>
            </a:r>
            <a:r>
              <a:rPr lang="ro-RO"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EAM, 2022-2023</a:t>
            </a:r>
            <a:endParaRPr lang="ro-RO"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Cadre didactice EAM</a:t>
            </a:r>
            <a:endParaRPr lang="en-GB"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Relații Internaționale</a:t>
            </a: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Relații cu Mediul Economico-Social</a:t>
            </a:r>
          </a:p>
          <a:p>
            <a:pPr marL="457200" indent="-457200" rtl="0">
              <a:buFont typeface="+mj-lt"/>
              <a:buAutoNum type="arabicPeriod"/>
            </a:pPr>
            <a:r>
              <a:rPr lang="ro-RO" sz="2600" b="1" dirty="0">
                <a:highlight>
                  <a:srgbClr val="008080"/>
                </a:highlight>
                <a:latin typeface="Times New Roman" panose="02020603050405020304" pitchFamily="18" charset="0"/>
                <a:cs typeface="Times New Roman" panose="02020603050405020304" pitchFamily="18" charset="0"/>
              </a:rPr>
              <a:t>PROGRAM DE STUDII UNIVERSITARE DE LICENȚĂ</a:t>
            </a: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Discipline studiate </a:t>
            </a: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Competențe dobândite</a:t>
            </a: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Burse EAM</a:t>
            </a: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Consiliu Consultativ EAM</a:t>
            </a: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Cercetare în cadrul EAM</a:t>
            </a:r>
          </a:p>
          <a:p>
            <a:pPr lvl="1">
              <a:buFont typeface="Wingdings" panose="05000000000000000000" pitchFamily="2" charset="2"/>
              <a:buChar char="Ø"/>
            </a:pPr>
            <a:r>
              <a:rPr lang="ro-RO" dirty="0">
                <a:latin typeface="Times New Roman" panose="02020603050405020304" pitchFamily="18" charset="0"/>
                <a:cs typeface="Times New Roman" panose="02020603050405020304" pitchFamily="18" charset="0"/>
              </a:rPr>
              <a:t>Oportunități de angajare</a:t>
            </a:r>
          </a:p>
        </p:txBody>
      </p:sp>
      <p:sp>
        <p:nvSpPr>
          <p:cNvPr id="2" name="Dreptunghi 1">
            <a:extLst>
              <a:ext uri="{FF2B5EF4-FFF2-40B4-BE49-F238E27FC236}">
                <a16:creationId xmlns:a16="http://schemas.microsoft.com/office/drawing/2014/main" id="{EAE88862-A09B-42EB-BECE-513C620F0616}"/>
              </a:ext>
            </a:extLst>
          </p:cNvPr>
          <p:cNvSpPr/>
          <p:nvPr/>
        </p:nvSpPr>
        <p:spPr>
          <a:xfrm>
            <a:off x="0" y="381000"/>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4" name="Conector drept 3">
            <a:extLst>
              <a:ext uri="{FF2B5EF4-FFF2-40B4-BE49-F238E27FC236}">
                <a16:creationId xmlns:a16="http://schemas.microsoft.com/office/drawing/2014/main" id="{4E8010DB-B3C7-4BC1-AB41-EE6D896ED1B7}"/>
              </a:ext>
            </a:extLst>
          </p:cNvPr>
          <p:cNvCxnSpPr>
            <a:cxnSpLocks/>
          </p:cNvCxnSpPr>
          <p:nvPr/>
        </p:nvCxnSpPr>
        <p:spPr>
          <a:xfrm>
            <a:off x="0" y="3048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sp>
        <p:nvSpPr>
          <p:cNvPr id="13" name="Titlu 12"/>
          <p:cNvSpPr>
            <a:spLocks noGrp="1"/>
          </p:cNvSpPr>
          <p:nvPr>
            <p:ph type="title"/>
          </p:nvPr>
        </p:nvSpPr>
        <p:spPr>
          <a:xfrm>
            <a:off x="1217612" y="-228600"/>
            <a:ext cx="9144001" cy="1219200"/>
          </a:xfrm>
        </p:spPr>
        <p:txBody>
          <a:bodyPr rtlCol="0"/>
          <a:lstStyle/>
          <a:p>
            <a:pPr rtl="0"/>
            <a:r>
              <a:rPr lang="ro-RO" dirty="0">
                <a:latin typeface="Times New Roman" panose="02020603050405020304" pitchFamily="18" charset="0"/>
                <a:cs typeface="Times New Roman" panose="02020603050405020304" pitchFamily="18" charset="0"/>
              </a:rPr>
              <a:t>Cuprins</a:t>
            </a:r>
          </a:p>
        </p:txBody>
      </p:sp>
      <p:pic>
        <p:nvPicPr>
          <p:cNvPr id="8" name="Imagine 7">
            <a:extLst>
              <a:ext uri="{FF2B5EF4-FFF2-40B4-BE49-F238E27FC236}">
                <a16:creationId xmlns:a16="http://schemas.microsoft.com/office/drawing/2014/main" id="{77D8E1D0-BF0D-463F-B3B7-00338EEB2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0817" y="419097"/>
            <a:ext cx="636816" cy="495301"/>
          </a:xfrm>
          <a:prstGeom prst="rect">
            <a:avLst/>
          </a:prstGeom>
        </p:spPr>
      </p:pic>
      <p:pic>
        <p:nvPicPr>
          <p:cNvPr id="11" name="Imagine 10" descr="O imagine care conține text, miniatură&#10;&#10;Descriere generată automat">
            <a:extLst>
              <a:ext uri="{FF2B5EF4-FFF2-40B4-BE49-F238E27FC236}">
                <a16:creationId xmlns:a16="http://schemas.microsoft.com/office/drawing/2014/main" id="{13C09586-78C5-43CD-A0B7-C9A1CB993B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0882" y="479944"/>
            <a:ext cx="896327" cy="335510"/>
          </a:xfrm>
          <a:prstGeom prst="rect">
            <a:avLst/>
          </a:prstGeom>
        </p:spPr>
      </p:pic>
      <p:sp>
        <p:nvSpPr>
          <p:cNvPr id="16" name="Subtitlu 3">
            <a:extLst>
              <a:ext uri="{FF2B5EF4-FFF2-40B4-BE49-F238E27FC236}">
                <a16:creationId xmlns:a16="http://schemas.microsoft.com/office/drawing/2014/main" id="{CA620884-EE66-4458-9BAA-6139E3F06AEE}"/>
              </a:ext>
            </a:extLst>
          </p:cNvPr>
          <p:cNvSpPr txBox="1">
            <a:spLocks/>
          </p:cNvSpPr>
          <p:nvPr/>
        </p:nvSpPr>
        <p:spPr>
          <a:xfrm>
            <a:off x="10526146" y="563323"/>
            <a:ext cx="1053079" cy="3510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SzPct val="80000"/>
              <a:buFont typeface="Arial" pitchFamily="34" charset="0"/>
              <a:buNone/>
              <a:defRPr sz="2400" kern="1200" cap="none" baseline="0">
                <a:solidFill>
                  <a:schemeClr val="tx2"/>
                </a:solidFill>
                <a:latin typeface="Calibri" panose="020F0502020204030204" pitchFamily="34" charset="0"/>
                <a:ea typeface="+mn-ea"/>
                <a:cs typeface="+mn-cs"/>
              </a:defRPr>
            </a:lvl1pPr>
            <a:lvl2pPr marL="457200" indent="0" algn="l" defTabSz="914400" rtl="0" eaLnBrk="1" latinLnBrk="0" hangingPunct="1">
              <a:lnSpc>
                <a:spcPct val="90000"/>
              </a:lnSpc>
              <a:spcBef>
                <a:spcPts val="600"/>
              </a:spcBef>
              <a:buSzPct val="80000"/>
              <a:buFont typeface="Arial" pitchFamily="34" charset="0"/>
              <a:buNone/>
              <a:defRPr sz="1800" kern="120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600"/>
              </a:spcBef>
              <a:buSzPct val="80000"/>
              <a:buFont typeface="Arial" pitchFamily="34" charset="0"/>
              <a:buNone/>
              <a:defRPr sz="1600" kern="120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600"/>
              </a:spcBef>
              <a:buSzPct val="80000"/>
              <a:buFont typeface="Arial" pitchFamily="34" charset="0"/>
              <a:buNone/>
              <a:defRPr sz="1400" kern="120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600"/>
              </a:spcBef>
              <a:buSzPct val="80000"/>
              <a:buFont typeface="Arial" pitchFamily="34" charset="0"/>
              <a:buNone/>
              <a:defRPr sz="1400" kern="120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SzPct val="80000"/>
              <a:buFont typeface="Arial" pitchFamily="34" charset="0"/>
              <a:buNone/>
              <a:defRPr sz="1400" kern="1200">
                <a:solidFill>
                  <a:schemeClr val="tx1">
                    <a:tint val="75000"/>
                  </a:schemeClr>
                </a:solidFill>
                <a:latin typeface="+mn-lt"/>
                <a:ea typeface="+mn-ea"/>
                <a:cs typeface="+mn-cs"/>
              </a:defRPr>
            </a:lvl9pPr>
          </a:lstStyle>
          <a:p>
            <a:pPr>
              <a:spcAft>
                <a:spcPts val="600"/>
              </a:spcAft>
            </a:pPr>
            <a:endParaRPr lang="ro-RO" sz="1400" dirty="0">
              <a:solidFill>
                <a:schemeClr val="tx1"/>
              </a:solidFill>
              <a:latin typeface="Times New Roman" panose="02020603050405020304" pitchFamily="18" charset="0"/>
              <a:cs typeface="Times New Roman" panose="02020603050405020304" pitchFamily="18" charset="0"/>
            </a:endParaRPr>
          </a:p>
        </p:txBody>
      </p:sp>
      <p:sp>
        <p:nvSpPr>
          <p:cNvPr id="9" name="Substituent conținut 13">
            <a:extLst>
              <a:ext uri="{FF2B5EF4-FFF2-40B4-BE49-F238E27FC236}">
                <a16:creationId xmlns:a16="http://schemas.microsoft.com/office/drawing/2014/main" id="{53BC890B-413F-4910-8495-6AD7286B9B79}"/>
              </a:ext>
            </a:extLst>
          </p:cNvPr>
          <p:cNvSpPr txBox="1">
            <a:spLocks/>
          </p:cNvSpPr>
          <p:nvPr/>
        </p:nvSpPr>
        <p:spPr>
          <a:xfrm>
            <a:off x="6932612" y="1058624"/>
            <a:ext cx="5256213" cy="5410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457200" indent="-457200">
              <a:buFont typeface="+mj-lt"/>
              <a:buAutoNum type="arabicPeriod" startAt="4"/>
            </a:pPr>
            <a:r>
              <a:rPr lang="ro-RO" sz="2100" b="1" dirty="0">
                <a:highlight>
                  <a:srgbClr val="008080"/>
                </a:highlight>
                <a:latin typeface="Times New Roman" panose="02020603050405020304" pitchFamily="18" charset="0"/>
                <a:cs typeface="Times New Roman" panose="02020603050405020304" pitchFamily="18" charset="0"/>
              </a:rPr>
              <a:t>PROMOVARE EAM</a:t>
            </a:r>
          </a:p>
          <a:p>
            <a:pPr lvl="1">
              <a:buFont typeface="Wingdings" panose="05000000000000000000" pitchFamily="2" charset="2"/>
              <a:buChar char="Ø"/>
            </a:pPr>
            <a:r>
              <a:rPr lang="ro-RO" sz="1700" dirty="0">
                <a:latin typeface="Times New Roman" panose="02020603050405020304" pitchFamily="18" charset="0"/>
                <a:cs typeface="Times New Roman" panose="02020603050405020304" pitchFamily="18" charset="0"/>
              </a:rPr>
              <a:t>Promovare în licee</a:t>
            </a:r>
          </a:p>
          <a:p>
            <a:pPr marL="457200" indent="-457200">
              <a:buFont typeface="+mj-lt"/>
              <a:buAutoNum type="arabicPeriod" startAt="4"/>
            </a:pPr>
            <a:r>
              <a:rPr lang="ro-RO" sz="2100" b="1" dirty="0">
                <a:highlight>
                  <a:srgbClr val="008080"/>
                </a:highlight>
                <a:latin typeface="Times New Roman" panose="02020603050405020304" pitchFamily="18" charset="0"/>
                <a:cs typeface="Times New Roman" panose="02020603050405020304" pitchFamily="18" charset="0"/>
              </a:rPr>
              <a:t>ERASMUS+</a:t>
            </a:r>
          </a:p>
          <a:p>
            <a:pPr marL="457200" indent="-457200">
              <a:buFont typeface="+mj-lt"/>
              <a:buAutoNum type="arabicPeriod" startAt="4"/>
            </a:pPr>
            <a:r>
              <a:rPr lang="ro-RO" sz="2100" b="1" dirty="0">
                <a:highlight>
                  <a:srgbClr val="008080"/>
                </a:highlight>
                <a:latin typeface="Times New Roman" panose="02020603050405020304" pitchFamily="18" charset="0"/>
                <a:cs typeface="Times New Roman" panose="02020603050405020304" pitchFamily="18" charset="0"/>
              </a:rPr>
              <a:t>PARTENERI EAM</a:t>
            </a:r>
          </a:p>
          <a:p>
            <a:pPr marL="457200" indent="-457200">
              <a:buFont typeface="+mj-lt"/>
              <a:buAutoNum type="arabicPeriod" startAt="4"/>
            </a:pPr>
            <a:r>
              <a:rPr lang="en-US" sz="2100" b="1" dirty="0">
                <a:highlight>
                  <a:srgbClr val="008080"/>
                </a:highlight>
                <a:latin typeface="Times New Roman" panose="02020603050405020304" pitchFamily="18" charset="0"/>
                <a:cs typeface="Times New Roman" panose="02020603050405020304" pitchFamily="18" charset="0"/>
              </a:rPr>
              <a:t>INVI</a:t>
            </a:r>
            <a:r>
              <a:rPr lang="ro-RO" sz="2100" b="1" dirty="0">
                <a:highlight>
                  <a:srgbClr val="008080"/>
                </a:highlight>
                <a:latin typeface="Times New Roman" panose="02020603050405020304" pitchFamily="18" charset="0"/>
                <a:cs typeface="Times New Roman" panose="02020603050405020304" pitchFamily="18" charset="0"/>
              </a:rPr>
              <a:t>TAȚI LA ACTIVITĂȚI DIDACTICE </a:t>
            </a:r>
          </a:p>
          <a:p>
            <a:pPr marL="457200" indent="-457200">
              <a:buFont typeface="+mj-lt"/>
              <a:buAutoNum type="arabicPeriod" startAt="4"/>
            </a:pPr>
            <a:r>
              <a:rPr lang="ro-RO" sz="2100" b="1" dirty="0">
                <a:highlight>
                  <a:srgbClr val="008080"/>
                </a:highlight>
                <a:latin typeface="Times New Roman" panose="02020603050405020304" pitchFamily="18" charset="0"/>
                <a:cs typeface="Times New Roman" panose="02020603050405020304" pitchFamily="18" charset="0"/>
              </a:rPr>
              <a:t>STUDII ÎN BUCUREȘTI</a:t>
            </a:r>
          </a:p>
          <a:p>
            <a:pPr lvl="1">
              <a:buFont typeface="Wingdings" panose="05000000000000000000" pitchFamily="2" charset="2"/>
              <a:buChar char="Ø"/>
            </a:pPr>
            <a:r>
              <a:rPr lang="ro-RO" sz="1700" dirty="0">
                <a:latin typeface="Times New Roman" panose="02020603050405020304" pitchFamily="18" charset="0"/>
                <a:cs typeface="Times New Roman" panose="02020603050405020304" pitchFamily="18" charset="0"/>
              </a:rPr>
              <a:t>Avantaje</a:t>
            </a:r>
          </a:p>
          <a:p>
            <a:pPr lvl="1">
              <a:buFont typeface="Wingdings" panose="05000000000000000000" pitchFamily="2" charset="2"/>
              <a:buChar char="Ø"/>
            </a:pPr>
            <a:r>
              <a:rPr lang="ro-RO" sz="1700" dirty="0">
                <a:latin typeface="Times New Roman" panose="02020603050405020304" pitchFamily="18" charset="0"/>
                <a:cs typeface="Times New Roman" panose="02020603050405020304" pitchFamily="18" charset="0"/>
              </a:rPr>
              <a:t>Facilități ASE</a:t>
            </a:r>
          </a:p>
          <a:p>
            <a:pPr lvl="1">
              <a:buFont typeface="Wingdings" panose="05000000000000000000" pitchFamily="2" charset="2"/>
              <a:buChar char="Ø"/>
            </a:pPr>
            <a:r>
              <a:rPr lang="ro-RO" sz="1700" dirty="0">
                <a:latin typeface="Times New Roman" panose="02020603050405020304" pitchFamily="18" charset="0"/>
                <a:cs typeface="Times New Roman" panose="02020603050405020304" pitchFamily="18" charset="0"/>
              </a:rPr>
              <a:t>Viață socială</a:t>
            </a:r>
          </a:p>
          <a:p>
            <a:pPr lvl="1">
              <a:buFont typeface="Wingdings" panose="05000000000000000000" pitchFamily="2" charset="2"/>
              <a:buChar char="Ø"/>
            </a:pPr>
            <a:r>
              <a:rPr lang="ro-RO" sz="1700" dirty="0">
                <a:latin typeface="Times New Roman" panose="02020603050405020304" pitchFamily="18" charset="0"/>
                <a:cs typeface="Times New Roman" panose="02020603050405020304" pitchFamily="18" charset="0"/>
              </a:rPr>
              <a:t>Asociații studențești</a:t>
            </a:r>
          </a:p>
          <a:p>
            <a:pPr marL="457200" indent="-457200">
              <a:buFont typeface="+mj-lt"/>
              <a:buAutoNum type="arabicPeriod" startAt="4"/>
            </a:pPr>
            <a:r>
              <a:rPr lang="ro-RO" sz="2100" b="1" dirty="0">
                <a:highlight>
                  <a:srgbClr val="008080"/>
                </a:highlight>
                <a:latin typeface="Times New Roman" panose="02020603050405020304" pitchFamily="18" charset="0"/>
                <a:cs typeface="Times New Roman" panose="02020603050405020304" pitchFamily="18" charset="0"/>
              </a:rPr>
              <a:t>ALUMNI EAM</a:t>
            </a:r>
          </a:p>
          <a:p>
            <a:pPr marL="457200" indent="-457200">
              <a:buFont typeface="+mj-lt"/>
              <a:buAutoNum type="arabicPeriod" startAt="4"/>
            </a:pPr>
            <a:r>
              <a:rPr lang="ro-RO" sz="2100" b="1" dirty="0">
                <a:highlight>
                  <a:srgbClr val="008080"/>
                </a:highlight>
                <a:latin typeface="Times New Roman" panose="02020603050405020304" pitchFamily="18" charset="0"/>
                <a:cs typeface="Times New Roman" panose="02020603050405020304" pitchFamily="18" charset="0"/>
              </a:rPr>
              <a:t>ADMITERE LICENȚĂ 2023</a:t>
            </a:r>
          </a:p>
          <a:p>
            <a:pPr marL="457200" indent="-457200">
              <a:buFont typeface="+mj-lt"/>
              <a:buAutoNum type="arabicPeriod" startAt="4"/>
            </a:pPr>
            <a:r>
              <a:rPr lang="ro-RO" sz="2100" b="1" dirty="0">
                <a:highlight>
                  <a:srgbClr val="008080"/>
                </a:highlight>
                <a:latin typeface="Times New Roman" panose="02020603050405020304" pitchFamily="18" charset="0"/>
                <a:cs typeface="Times New Roman" panose="02020603050405020304" pitchFamily="18" charset="0"/>
              </a:rPr>
              <a:t>CONTACT</a:t>
            </a:r>
          </a:p>
        </p:txBody>
      </p:sp>
    </p:spTree>
    <p:extLst>
      <p:ext uri="{BB962C8B-B14F-4D97-AF65-F5344CB8AC3E}">
        <p14:creationId xmlns:p14="http://schemas.microsoft.com/office/powerpoint/2010/main" val="31437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7ED5683C-C156-4886-B230-E1C1C58A2E65}"/>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284F6735-0714-46E7-B02E-796DF852C5A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668361CB-8477-4468-A282-D82227876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89ACD435-D900-405A-B77E-43B8BF267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7" name="Titlu 12">
            <a:extLst>
              <a:ext uri="{FF2B5EF4-FFF2-40B4-BE49-F238E27FC236}">
                <a16:creationId xmlns:a16="http://schemas.microsoft.com/office/drawing/2014/main" id="{B4DEFC5F-E49B-482E-90D1-99269E8EC6C3}"/>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Consiliu Consultativ EAM</a:t>
            </a:r>
          </a:p>
        </p:txBody>
      </p:sp>
      <p:graphicFrame>
        <p:nvGraphicFramePr>
          <p:cNvPr id="8" name="Tabel 7">
            <a:extLst>
              <a:ext uri="{FF2B5EF4-FFF2-40B4-BE49-F238E27FC236}">
                <a16:creationId xmlns:a16="http://schemas.microsoft.com/office/drawing/2014/main" id="{2B495BFE-8D0C-47D9-AB58-687541C96318}"/>
              </a:ext>
            </a:extLst>
          </p:cNvPr>
          <p:cNvGraphicFramePr>
            <a:graphicFrameLocks noGrp="1"/>
          </p:cNvGraphicFramePr>
          <p:nvPr>
            <p:extLst>
              <p:ext uri="{D42A27DB-BD31-4B8C-83A1-F6EECF244321}">
                <p14:modId xmlns:p14="http://schemas.microsoft.com/office/powerpoint/2010/main" val="4091189451"/>
              </p:ext>
            </p:extLst>
          </p:nvPr>
        </p:nvGraphicFramePr>
        <p:xfrm>
          <a:off x="379412" y="1447803"/>
          <a:ext cx="11272609" cy="5119381"/>
        </p:xfrm>
        <a:graphic>
          <a:graphicData uri="http://schemas.openxmlformats.org/drawingml/2006/table">
            <a:tbl>
              <a:tblPr/>
              <a:tblGrid>
                <a:gridCol w="11272609">
                  <a:extLst>
                    <a:ext uri="{9D8B030D-6E8A-4147-A177-3AD203B41FA5}">
                      <a16:colId xmlns:a16="http://schemas.microsoft.com/office/drawing/2014/main" val="203387517"/>
                    </a:ext>
                  </a:extLst>
                </a:gridCol>
              </a:tblGrid>
              <a:tr h="457197">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Adrian Badea, </a:t>
                      </a:r>
                      <a:r>
                        <a:rPr lang="it-IT" sz="1800" b="0" i="0" u="none" strike="noStrike" dirty="0">
                          <a:solidFill>
                            <a:schemeClr val="tx1"/>
                          </a:solidFill>
                          <a:effectLst/>
                          <a:latin typeface="Times New Roman" panose="02020603050405020304" pitchFamily="18" charset="0"/>
                          <a:cs typeface="Times New Roman" panose="02020603050405020304" pitchFamily="18" charset="0"/>
                        </a:rPr>
                        <a:t>Vicepre</a:t>
                      </a:r>
                      <a:r>
                        <a:rPr lang="ro-RO" sz="1800" b="0" i="0" u="none" strike="noStrike" dirty="0">
                          <a:solidFill>
                            <a:schemeClr val="tx1"/>
                          </a:solidFill>
                          <a:effectLst/>
                          <a:latin typeface="Times New Roman" panose="02020603050405020304" pitchFamily="18" charset="0"/>
                          <a:cs typeface="Times New Roman" panose="02020603050405020304" pitchFamily="18" charset="0"/>
                        </a:rPr>
                        <a:t>ș</a:t>
                      </a:r>
                      <a:r>
                        <a:rPr lang="it-IT" sz="1800" b="0" i="0" u="none" strike="noStrike" dirty="0">
                          <a:solidFill>
                            <a:schemeClr val="tx1"/>
                          </a:solidFill>
                          <a:effectLst/>
                          <a:latin typeface="Times New Roman" panose="02020603050405020304" pitchFamily="18" charset="0"/>
                          <a:cs typeface="Times New Roman" panose="02020603050405020304" pitchFamily="18" charset="0"/>
                        </a:rPr>
                        <a:t>edinte, Federa</a:t>
                      </a:r>
                      <a:r>
                        <a:rPr lang="ro-RO" sz="1800" b="0" i="0" u="none" strike="noStrike" dirty="0">
                          <a:solidFill>
                            <a:schemeClr val="tx1"/>
                          </a:solidFill>
                          <a:effectLst/>
                          <a:latin typeface="Times New Roman" panose="02020603050405020304" pitchFamily="18" charset="0"/>
                          <a:cs typeface="Times New Roman" panose="02020603050405020304" pitchFamily="18" charset="0"/>
                        </a:rPr>
                        <a:t>ț</a:t>
                      </a:r>
                      <a:r>
                        <a:rPr lang="it-IT" sz="1800" b="0" i="0" u="none" strike="noStrike" dirty="0">
                          <a:solidFill>
                            <a:schemeClr val="tx1"/>
                          </a:solidFill>
                          <a:effectLst/>
                          <a:latin typeface="Times New Roman" panose="02020603050405020304" pitchFamily="18" charset="0"/>
                          <a:cs typeface="Times New Roman" panose="02020603050405020304" pitchFamily="18" charset="0"/>
                        </a:rPr>
                        <a:t>ia Patronal</a:t>
                      </a:r>
                      <a:r>
                        <a:rPr lang="ro-RO" sz="1800" b="0" i="0" u="none" strike="noStrike" dirty="0">
                          <a:solidFill>
                            <a:schemeClr val="tx1"/>
                          </a:solidFill>
                          <a:effectLst/>
                          <a:latin typeface="Times New Roman" panose="02020603050405020304" pitchFamily="18" charset="0"/>
                          <a:cs typeface="Times New Roman" panose="02020603050405020304" pitchFamily="18" charset="0"/>
                        </a:rPr>
                        <a:t>ă</a:t>
                      </a:r>
                      <a:r>
                        <a:rPr lang="it-IT" sz="1800" b="0" i="0" u="none" strike="noStrike" dirty="0">
                          <a:solidFill>
                            <a:schemeClr val="tx1"/>
                          </a:solidFill>
                          <a:effectLst/>
                          <a:latin typeface="Times New Roman" panose="02020603050405020304" pitchFamily="18" charset="0"/>
                          <a:cs typeface="Times New Roman" panose="02020603050405020304" pitchFamily="18" charset="0"/>
                        </a:rPr>
                        <a:t> Petrol </a:t>
                      </a:r>
                      <a:r>
                        <a:rPr lang="ro-RO" sz="1800" b="0" i="0" u="none" strike="noStrike" dirty="0">
                          <a:solidFill>
                            <a:schemeClr val="tx1"/>
                          </a:solidFill>
                          <a:effectLst/>
                          <a:latin typeface="Times New Roman" panose="02020603050405020304" pitchFamily="18" charset="0"/>
                          <a:cs typeface="Times New Roman" panose="02020603050405020304" pitchFamily="18" charset="0"/>
                        </a:rPr>
                        <a:t>ș</a:t>
                      </a:r>
                      <a:r>
                        <a:rPr lang="it-IT" sz="1800" b="0" i="0" u="none" strike="noStrike" dirty="0">
                          <a:solidFill>
                            <a:schemeClr val="tx1"/>
                          </a:solidFill>
                          <a:effectLst/>
                          <a:latin typeface="Times New Roman" panose="02020603050405020304" pitchFamily="18" charset="0"/>
                          <a:cs typeface="Times New Roman" panose="02020603050405020304" pitchFamily="18" charset="0"/>
                        </a:rPr>
                        <a:t>i Gaze</a:t>
                      </a:r>
                      <a:r>
                        <a:rPr lang="ro-RO" sz="1800" b="0" i="0" u="none" strike="noStrike" dirty="0">
                          <a:solidFill>
                            <a:schemeClr val="tx1"/>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6667793"/>
                  </a:ext>
                </a:extLst>
              </a:tr>
              <a:tr h="423255">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Carmen Barbu, CFO, Alexandrion Group                   </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8409298"/>
                  </a:ext>
                </a:extLst>
              </a:tr>
              <a:tr h="478471">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Hanny Bratu, </a:t>
                      </a:r>
                      <a:r>
                        <a:rPr lang="en-US" sz="1800" b="0" i="0" u="none" strike="noStrike" dirty="0">
                          <a:solidFill>
                            <a:schemeClr val="tx1"/>
                          </a:solidFill>
                          <a:effectLst/>
                          <a:latin typeface="Times New Roman" panose="02020603050405020304" pitchFamily="18" charset="0"/>
                          <a:cs typeface="Times New Roman" panose="02020603050405020304" pitchFamily="18" charset="0"/>
                        </a:rPr>
                        <a:t>Communication&amp;Fundraising Coordinator, WWF Rom</a:t>
                      </a:r>
                      <a:r>
                        <a:rPr lang="ro-RO" sz="1800" b="0" i="0" u="none" strike="noStrike" dirty="0">
                          <a:solidFill>
                            <a:schemeClr val="tx1"/>
                          </a:solidFill>
                          <a:effectLst/>
                          <a:latin typeface="Times New Roman" panose="02020603050405020304" pitchFamily="18" charset="0"/>
                          <a:cs typeface="Times New Roman" panose="02020603050405020304" pitchFamily="18" charset="0"/>
                        </a:rPr>
                        <a:t>â</a:t>
                      </a:r>
                      <a:r>
                        <a:rPr lang="en-US" sz="1800" b="0" i="0" u="none" strike="noStrike" dirty="0">
                          <a:solidFill>
                            <a:schemeClr val="tx1"/>
                          </a:solidFill>
                          <a:effectLst/>
                          <a:latin typeface="Times New Roman" panose="02020603050405020304" pitchFamily="18" charset="0"/>
                          <a:cs typeface="Times New Roman" panose="02020603050405020304" pitchFamily="18" charset="0"/>
                        </a:rPr>
                        <a:t>nia</a:t>
                      </a:r>
                      <a:r>
                        <a:rPr lang="ro-RO" sz="1800" b="0" i="0" u="none" strike="noStrike" dirty="0">
                          <a:solidFill>
                            <a:schemeClr val="tx1"/>
                          </a:solidFill>
                          <a:effectLst/>
                          <a:latin typeface="Times New Roman" panose="02020603050405020304" pitchFamily="18" charset="0"/>
                          <a:cs typeface="Times New Roman" panose="02020603050405020304" pitchFamily="18" charset="0"/>
                        </a:rPr>
                        <a:t>                   </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937945"/>
                  </a:ext>
                </a:extLst>
              </a:tr>
              <a:tr h="424746">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Silviu Diaconu, Director Achiziții Produse Proaspete, Carrefour                 </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7818496"/>
                  </a:ext>
                </a:extLst>
              </a:tr>
              <a:tr h="499155">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Daniel Gros, General manager, REWE România                        </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653281"/>
                  </a:ext>
                </a:extLst>
              </a:tr>
              <a:tr h="497232">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Ana Carolina Iancu-Tulai, </a:t>
                      </a:r>
                      <a:r>
                        <a:rPr lang="en-US" sz="1800" b="0" i="0" u="none" strike="noStrike" dirty="0">
                          <a:solidFill>
                            <a:schemeClr val="tx1"/>
                          </a:solidFill>
                          <a:effectLst/>
                          <a:latin typeface="Times New Roman" panose="02020603050405020304" pitchFamily="18" charset="0"/>
                          <a:cs typeface="Times New Roman" panose="02020603050405020304" pitchFamily="18" charset="0"/>
                        </a:rPr>
                        <a:t>Quality &amp; Food Safety Manager, Mega Image Rom</a:t>
                      </a:r>
                      <a:r>
                        <a:rPr lang="ro-RO" sz="1800" b="0" i="0" u="none" strike="noStrike" dirty="0">
                          <a:solidFill>
                            <a:schemeClr val="tx1"/>
                          </a:solidFill>
                          <a:effectLst/>
                          <a:latin typeface="Times New Roman" panose="02020603050405020304" pitchFamily="18" charset="0"/>
                          <a:cs typeface="Times New Roman" panose="02020603050405020304" pitchFamily="18" charset="0"/>
                        </a:rPr>
                        <a:t>â</a:t>
                      </a:r>
                      <a:r>
                        <a:rPr lang="en-US" sz="1800" b="0" i="0" u="none" strike="noStrike" dirty="0">
                          <a:solidFill>
                            <a:schemeClr val="tx1"/>
                          </a:solidFill>
                          <a:effectLst/>
                          <a:latin typeface="Times New Roman" panose="02020603050405020304" pitchFamily="18" charset="0"/>
                          <a:cs typeface="Times New Roman" panose="02020603050405020304" pitchFamily="18" charset="0"/>
                        </a:rPr>
                        <a:t>nia</a:t>
                      </a:r>
                      <a:endParaRPr lang="ro-RO"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509669"/>
                  </a:ext>
                </a:extLst>
              </a:tr>
              <a:tr h="457200">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Mircea Ilie, Sustainability Leader, IKEA România</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927091"/>
                  </a:ext>
                </a:extLst>
              </a:tr>
              <a:tr h="771792">
                <a:tc>
                  <a:txBody>
                    <a:bodyPr/>
                    <a:lstStyle/>
                    <a:p>
                      <a:pPr marL="285750" indent="-285750" algn="l" fontAlgn="b">
                        <a:lnSpc>
                          <a:spcPts val="2160"/>
                        </a:lnSpc>
                        <a:spcBef>
                          <a:spcPts val="3600"/>
                        </a:spcBef>
                        <a:spcAft>
                          <a:spcPts val="2400"/>
                        </a:spcAft>
                        <a:buFont typeface="Wingdings" panose="05000000000000000000" pitchFamily="2" charset="2"/>
                        <a:buChar char="Ø"/>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Fănel Micu, </a:t>
                      </a:r>
                      <a:r>
                        <a:rPr lang="en-US" sz="1800" b="0" i="0" u="none" strike="noStrike" dirty="0">
                          <a:solidFill>
                            <a:schemeClr val="tx1"/>
                          </a:solidFill>
                          <a:effectLst/>
                          <a:latin typeface="Times New Roman" panose="02020603050405020304" pitchFamily="18" charset="0"/>
                          <a:cs typeface="Times New Roman" panose="02020603050405020304" pitchFamily="18" charset="0"/>
                        </a:rPr>
                        <a:t>Chief Operating Officer-Romania&amp;Moldova/ Director of Operations-Northern, Central and Southestern Europe, CBS, Ernst&amp;Young Support Services SRL </a:t>
                      </a:r>
                      <a:endParaRPr lang="ro-RO"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44124"/>
                  </a:ext>
                </a:extLst>
              </a:tr>
              <a:tr h="552503">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Cătălin Ionuț Nica, Coordonator Direcția Administrativ și Achiziții, Ministerul Cercetării, Inovării și Digitalizării</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0216941"/>
                  </a:ext>
                </a:extLst>
              </a:tr>
              <a:tr h="557830">
                <a:tc>
                  <a:txBody>
                    <a:bodyPr/>
                    <a:lstStyle/>
                    <a:p>
                      <a:pPr marL="285750" marR="0" lvl="0" indent="-285750" algn="l" defTabSz="914400" rtl="0" eaLnBrk="1" fontAlgn="b" latinLnBrk="0" hangingPunct="1">
                        <a:lnSpc>
                          <a:spcPts val="2160"/>
                        </a:lnSpc>
                        <a:spcBef>
                          <a:spcPts val="3600"/>
                        </a:spcBef>
                        <a:spcAft>
                          <a:spcPts val="2400"/>
                        </a:spcAft>
                        <a:buClrTx/>
                        <a:buSzTx/>
                        <a:buFont typeface="Wingdings" panose="05000000000000000000" pitchFamily="2" charset="2"/>
                        <a:buChar char="Ø"/>
                        <a:tabLst/>
                        <a:defRPr/>
                      </a:pPr>
                      <a:r>
                        <a:rPr lang="ro-RO" sz="1800" b="0" i="0" u="none" strike="noStrike" dirty="0">
                          <a:solidFill>
                            <a:schemeClr val="tx1"/>
                          </a:solidFill>
                          <a:effectLst/>
                          <a:latin typeface="Times New Roman" panose="02020603050405020304" pitchFamily="18" charset="0"/>
                          <a:cs typeface="Times New Roman" panose="02020603050405020304" pitchFamily="18" charset="0"/>
                        </a:rPr>
                        <a:t>Raul Pop, Consultant, manager, activist de mediu, Fondator al Coaliției pentru Economie Circulară</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1269697"/>
                  </a:ext>
                </a:extLst>
              </a:tr>
            </a:tbl>
          </a:graphicData>
        </a:graphic>
      </p:graphicFrame>
    </p:spTree>
    <p:extLst>
      <p:ext uri="{BB962C8B-B14F-4D97-AF65-F5344CB8AC3E}">
        <p14:creationId xmlns:p14="http://schemas.microsoft.com/office/powerpoint/2010/main" val="124753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C5464A85-09C9-47E4-9AB7-D6CBABE41F5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AC0EDA05-46BD-42EA-964C-30F5F4C36EA3}"/>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12178924-1ACA-4A69-A185-AF3214C76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484736D6-AA59-477B-8256-6C9100CF3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7" name="Titlu 12">
            <a:extLst>
              <a:ext uri="{FF2B5EF4-FFF2-40B4-BE49-F238E27FC236}">
                <a16:creationId xmlns:a16="http://schemas.microsoft.com/office/drawing/2014/main" id="{3D374762-6185-4A84-950D-4DF3E0B80460}"/>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Cercetare în cadrul EAM</a:t>
            </a:r>
          </a:p>
        </p:txBody>
      </p:sp>
      <p:pic>
        <p:nvPicPr>
          <p:cNvPr id="9" name="Imagine 8" descr="O imagine care conține text, bibliotecă, scenă, cameră&#10;&#10;Descriere generată automat">
            <a:extLst>
              <a:ext uri="{FF2B5EF4-FFF2-40B4-BE49-F238E27FC236}">
                <a16:creationId xmlns:a16="http://schemas.microsoft.com/office/drawing/2014/main" id="{FEBE3476-358C-4922-A971-4D45C1142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12" y="1447800"/>
            <a:ext cx="2828925" cy="1619250"/>
          </a:xfrm>
          <a:prstGeom prst="rect">
            <a:avLst/>
          </a:prstGeom>
          <a:ln>
            <a:noFill/>
          </a:ln>
          <a:effectLst>
            <a:softEdge rad="112500"/>
          </a:effectLst>
        </p:spPr>
      </p:pic>
      <p:sp>
        <p:nvSpPr>
          <p:cNvPr id="10" name="Dreptunghi 9">
            <a:extLst>
              <a:ext uri="{FF2B5EF4-FFF2-40B4-BE49-F238E27FC236}">
                <a16:creationId xmlns:a16="http://schemas.microsoft.com/office/drawing/2014/main" id="{66693B3E-48EB-4398-A6BC-E04BD23402F1}"/>
              </a:ext>
            </a:extLst>
          </p:cNvPr>
          <p:cNvSpPr/>
          <p:nvPr/>
        </p:nvSpPr>
        <p:spPr>
          <a:xfrm>
            <a:off x="3436937" y="1613659"/>
            <a:ext cx="8390617" cy="873572"/>
          </a:xfrm>
          <a:prstGeom prst="rect">
            <a:avLst/>
          </a:prstGeom>
        </p:spPr>
        <p:txBody>
          <a:bodyPr wrap="square">
            <a:spAutoFit/>
          </a:bodyPr>
          <a:lstStyle/>
          <a:p>
            <a:pPr indent="228600" algn="just">
              <a:lnSpc>
                <a:spcPct val="150000"/>
              </a:lnSpc>
            </a:pPr>
            <a:r>
              <a:rPr lang="ro-RO" b="1" dirty="0">
                <a:latin typeface="Times New Roman" panose="02020603050405020304" pitchFamily="18" charset="0"/>
                <a:ea typeface="Times New Roman" panose="02020603050405020304" pitchFamily="18" charset="0"/>
                <a:cs typeface="Times New Roman" panose="02020603050405020304" pitchFamily="18" charset="0"/>
              </a:rPr>
              <a:t>Facultatea de Economie Agroalimentară și a Mediului</a:t>
            </a:r>
            <a:r>
              <a:rPr lang="ro-RO" dirty="0">
                <a:latin typeface="Times New Roman" panose="02020603050405020304" pitchFamily="18" charset="0"/>
                <a:ea typeface="Times New Roman" panose="02020603050405020304" pitchFamily="18" charset="0"/>
                <a:cs typeface="Times New Roman" panose="02020603050405020304" pitchFamily="18" charset="0"/>
              </a:rPr>
              <a:t> are rezultate importante în domeniul cercetării de specialitate, atât la nivelul cadrelor didactice, cât și al studenților.</a:t>
            </a:r>
            <a:endParaRPr lang="ro-RO"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Dreptunghi 10">
            <a:extLst>
              <a:ext uri="{FF2B5EF4-FFF2-40B4-BE49-F238E27FC236}">
                <a16:creationId xmlns:a16="http://schemas.microsoft.com/office/drawing/2014/main" id="{BDB8A9C5-16C4-48EC-9A63-055E57B899CC}"/>
              </a:ext>
            </a:extLst>
          </p:cNvPr>
          <p:cNvSpPr/>
          <p:nvPr/>
        </p:nvSpPr>
        <p:spPr>
          <a:xfrm>
            <a:off x="7937" y="3560361"/>
            <a:ext cx="11819617" cy="1709892"/>
          </a:xfrm>
          <a:prstGeom prst="rect">
            <a:avLst/>
          </a:prstGeom>
        </p:spPr>
        <p:txBody>
          <a:bodyPr wrap="square">
            <a:spAutoFit/>
          </a:bodyPr>
          <a:lstStyle/>
          <a:p>
            <a:pPr indent="228600" algn="just">
              <a:lnSpc>
                <a:spcPct val="150000"/>
              </a:lnSpc>
            </a:pPr>
            <a:r>
              <a:rPr lang="ro-RO" dirty="0">
                <a:latin typeface="Times New Roman" panose="02020603050405020304" pitchFamily="18" charset="0"/>
                <a:ea typeface="Calibri" panose="020F0502020204030204" pitchFamily="34" charset="0"/>
                <a:cs typeface="Times New Roman" panose="02020603050405020304" pitchFamily="18" charset="0"/>
              </a:rPr>
              <a:t>Proiectele de cercetare derulate în cadrul Facultății EAM au fost finanțate cu sprijinul mediului de afaceri sau finanțarea a fost obținută în urma câștigării competițiilor naționale.  </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50000"/>
              </a:lnSpc>
            </a:pPr>
            <a:r>
              <a:rPr lang="ro-RO" dirty="0">
                <a:latin typeface="Times New Roman" panose="02020603050405020304" pitchFamily="18" charset="0"/>
                <a:ea typeface="Calibri" panose="020F0502020204030204" pitchFamily="34" charset="0"/>
                <a:cs typeface="Times New Roman" panose="02020603050405020304" pitchFamily="18" charset="0"/>
              </a:rPr>
              <a:t>Anual are loc conferința internațională </a:t>
            </a:r>
            <a:r>
              <a:rPr lang="en-US" dirty="0">
                <a:latin typeface="Times New Roman" panose="02020603050405020304" pitchFamily="18" charset="0"/>
                <a:ea typeface="Calibri" panose="020F0502020204030204" pitchFamily="34" charset="0"/>
                <a:cs typeface="Times New Roman" panose="02020603050405020304" pitchFamily="18" charset="0"/>
              </a:rPr>
              <a:t>COMPETITIVENESS OF AGRO-FOOD AND ENVIRONMENTAL ECONOMY aflată la a X</a:t>
            </a:r>
            <a:r>
              <a:rPr lang="ro-RO" dirty="0">
                <a:latin typeface="Times New Roman" panose="02020603050405020304" pitchFamily="18" charset="0"/>
                <a:ea typeface="Calibri" panose="020F0502020204030204" pitchFamily="34" charset="0"/>
                <a:cs typeface="Times New Roman" panose="02020603050405020304" pitchFamily="18" charset="0"/>
              </a:rPr>
              <a:t>I</a:t>
            </a:r>
            <a:r>
              <a:rPr lang="en-US" dirty="0">
                <a:latin typeface="Times New Roman" panose="02020603050405020304" pitchFamily="18" charset="0"/>
                <a:ea typeface="Calibri" panose="020F0502020204030204" pitchFamily="34" charset="0"/>
                <a:cs typeface="Times New Roman" panose="02020603050405020304" pitchFamily="18" charset="0"/>
              </a:rPr>
              <a:t>-a ediție. Conferința este indexată în ProQuest, EconPapers, RePEc.</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505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Cercetare în cadrul EAM</a:t>
            </a:r>
          </a:p>
        </p:txBody>
      </p:sp>
      <p:pic>
        <p:nvPicPr>
          <p:cNvPr id="10" name="Imagine 9">
            <a:extLst>
              <a:ext uri="{FF2B5EF4-FFF2-40B4-BE49-F238E27FC236}">
                <a16:creationId xmlns:a16="http://schemas.microsoft.com/office/drawing/2014/main" id="{DCA953D5-9B90-4CA2-B20E-334211221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12" y="1572931"/>
            <a:ext cx="3305636" cy="1848108"/>
          </a:xfrm>
          <a:prstGeom prst="rect">
            <a:avLst/>
          </a:prstGeom>
          <a:ln>
            <a:noFill/>
          </a:ln>
          <a:effectLst>
            <a:softEdge rad="112500"/>
          </a:effectLst>
        </p:spPr>
      </p:pic>
      <p:sp>
        <p:nvSpPr>
          <p:cNvPr id="11" name="Dreptunghi 10">
            <a:extLst>
              <a:ext uri="{FF2B5EF4-FFF2-40B4-BE49-F238E27FC236}">
                <a16:creationId xmlns:a16="http://schemas.microsoft.com/office/drawing/2014/main" id="{28A2F662-1D31-47A7-B16B-92C3B4B531F1}"/>
              </a:ext>
            </a:extLst>
          </p:cNvPr>
          <p:cNvSpPr/>
          <p:nvPr/>
        </p:nvSpPr>
        <p:spPr>
          <a:xfrm>
            <a:off x="3759889" y="1572931"/>
            <a:ext cx="8019503" cy="1709892"/>
          </a:xfrm>
          <a:prstGeom prst="rect">
            <a:avLst/>
          </a:prstGeom>
        </p:spPr>
        <p:txBody>
          <a:bodyPr wrap="square">
            <a:spAutoFit/>
          </a:bodyPr>
          <a:lstStyle/>
          <a:p>
            <a:pPr indent="228600" algn="just">
              <a:lnSpc>
                <a:spcPct val="150000"/>
              </a:lnSpc>
            </a:pPr>
            <a:r>
              <a:rPr lang="ro-RO" dirty="0">
                <a:latin typeface="Times New Roman" panose="02020603050405020304" pitchFamily="18" charset="0"/>
                <a:ea typeface="Calibri" panose="020F0502020204030204" pitchFamily="34" charset="0"/>
                <a:cs typeface="Times New Roman" panose="02020603050405020304" pitchFamily="18" charset="0"/>
              </a:rPr>
              <a:t>Anual se organizează Sesiunea Științifică Studențească, ca etapă locală a Olimpiadei Naționale a Economiștilor în Formare, organizată de AFER. Studenții EAM au obținut premii la ONEF și participarea lor la competiție este permanentă începând cu anul 2017.</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Dreptunghi 11">
            <a:extLst>
              <a:ext uri="{FF2B5EF4-FFF2-40B4-BE49-F238E27FC236}">
                <a16:creationId xmlns:a16="http://schemas.microsoft.com/office/drawing/2014/main" id="{21434BFE-5214-4593-85F9-4F57EEDE8CAB}"/>
              </a:ext>
            </a:extLst>
          </p:cNvPr>
          <p:cNvSpPr/>
          <p:nvPr/>
        </p:nvSpPr>
        <p:spPr>
          <a:xfrm>
            <a:off x="271318" y="3575178"/>
            <a:ext cx="11563803" cy="2585323"/>
          </a:xfrm>
          <a:prstGeom prst="rect">
            <a:avLst/>
          </a:prstGeom>
        </p:spPr>
        <p:txBody>
          <a:bodyPr wrap="square">
            <a:spAutoFit/>
          </a:bodyPr>
          <a:lstStyle/>
          <a:p>
            <a:pPr indent="228600" algn="just">
              <a:lnSpc>
                <a:spcPct val="150000"/>
              </a:lnSpc>
            </a:pPr>
            <a:r>
              <a:rPr lang="ro-RO" dirty="0">
                <a:latin typeface="Times New Roman" panose="02020603050405020304" pitchFamily="18" charset="0"/>
                <a:ea typeface="Calibri" panose="020F0502020204030204" pitchFamily="34" charset="0"/>
                <a:cs typeface="Times New Roman" panose="02020603050405020304" pitchFamily="18" charset="0"/>
              </a:rPr>
              <a:t>Facultatea EAM, dorindu-și apropierea studenților de cercetare și încurajarea acestora de a-și continua studiile la Școala Doctorală, a sprijinit continuu și susținut activitatea de cercetare studențească prin organizarea, începând cu anul 2017, a Agrifood and Environmental Economics Club, în cadrul căruia s-au obținut premii la conferințe, simpozioane naționale și internaționale organizate de marile universități din țară, premii la Olimpiada Națională a Economiștilor în Formare, articole publicate în reviste indexate în baze de date internaționale, premii de excelență în cercetarea studențească în cadrul Galei Excelenței în ASE.</a:t>
            </a:r>
            <a:endParaRPr lang="ro-RO"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831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Oportunități de angajare</a:t>
            </a:r>
          </a:p>
        </p:txBody>
      </p:sp>
      <p:pic>
        <p:nvPicPr>
          <p:cNvPr id="9" name="Imagine 8" descr="O imagine care conține text&#10;&#10;Descriere generată automat">
            <a:extLst>
              <a:ext uri="{FF2B5EF4-FFF2-40B4-BE49-F238E27FC236}">
                <a16:creationId xmlns:a16="http://schemas.microsoft.com/office/drawing/2014/main" id="{02A190AC-DD3F-4387-AAFF-6E9A889C2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19" y="1371600"/>
            <a:ext cx="2936593" cy="2061505"/>
          </a:xfrm>
          <a:prstGeom prst="rect">
            <a:avLst/>
          </a:prstGeom>
          <a:ln>
            <a:noFill/>
          </a:ln>
          <a:effectLst>
            <a:softEdge rad="112500"/>
          </a:effectLst>
        </p:spPr>
      </p:pic>
      <p:sp>
        <p:nvSpPr>
          <p:cNvPr id="14" name="Dreptunghi 13">
            <a:extLst>
              <a:ext uri="{FF2B5EF4-FFF2-40B4-BE49-F238E27FC236}">
                <a16:creationId xmlns:a16="http://schemas.microsoft.com/office/drawing/2014/main" id="{7CDF1E5A-0112-473A-A980-31A7E3BAF4B3}"/>
              </a:ext>
            </a:extLst>
          </p:cNvPr>
          <p:cNvSpPr/>
          <p:nvPr/>
        </p:nvSpPr>
        <p:spPr>
          <a:xfrm>
            <a:off x="3349116" y="1371600"/>
            <a:ext cx="8305799" cy="4274119"/>
          </a:xfrm>
          <a:prstGeom prst="rect">
            <a:avLst/>
          </a:prstGeom>
        </p:spPr>
        <p:txBody>
          <a:bodyPr wrap="square">
            <a:spAutoFit/>
          </a:bodyPr>
          <a:lstStyle/>
          <a:p>
            <a:pPr marL="285750" indent="-285750">
              <a:lnSpc>
                <a:spcPct val="115000"/>
              </a:lnSpc>
              <a:spcAft>
                <a:spcPts val="1000"/>
              </a:spcAft>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Domeniul privat:</a:t>
            </a:r>
            <a:r>
              <a:rPr lang="ro-RO" dirty="0">
                <a:latin typeface="Times New Roman" panose="02020603050405020304" pitchFamily="18" charset="0"/>
                <a:cs typeface="Times New Roman" panose="02020603050405020304" pitchFamily="18" charset="0"/>
              </a:rPr>
              <a:t> societăți comerciale cu activități de producție, distribuție și promovare a produselor agroalimentare; societăți comerciale implicate în valorificarea resurselor de energie și apă, colectarea, transportul, depozitarea și procesarea materialelor reciclabile; consultanță în marketing agroalimentar, managementul siguranței alimentelor, managementul mediului; departamente de sustenabilitate sau responsabilitate socială, consultanță ș.a.</a:t>
            </a:r>
          </a:p>
          <a:p>
            <a:pPr marL="285750" indent="-285750">
              <a:lnSpc>
                <a:spcPct val="115000"/>
              </a:lnSpc>
              <a:spcAft>
                <a:spcPts val="1000"/>
              </a:spcAft>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Domeniul public:</a:t>
            </a:r>
            <a:r>
              <a:rPr lang="ro-RO" dirty="0">
                <a:latin typeface="Times New Roman" panose="02020603050405020304" pitchFamily="18" charset="0"/>
                <a:cs typeface="Times New Roman" panose="02020603050405020304" pitchFamily="18" charset="0"/>
              </a:rPr>
              <a:t> Ministerul Agriculturii și Dezvoltării Rurale; Ministerul Mediului, Apelor și Pădurilor</a:t>
            </a:r>
          </a:p>
          <a:p>
            <a:pPr marL="285750" indent="-285750">
              <a:lnSpc>
                <a:spcPct val="115000"/>
              </a:lnSpc>
              <a:spcAft>
                <a:spcPts val="1000"/>
              </a:spcAft>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Domeniul neguvernamental:</a:t>
            </a:r>
            <a:r>
              <a:rPr lang="ro-RO" dirty="0">
                <a:latin typeface="Times New Roman" panose="02020603050405020304" pitchFamily="18" charset="0"/>
                <a:cs typeface="Times New Roman" panose="02020603050405020304" pitchFamily="18" charset="0"/>
              </a:rPr>
              <a:t> organizații cu preocupări în domeniile dezvoltării durabile, siguranței alimentare, reciclării, educației ecologice s.a.</a:t>
            </a:r>
          </a:p>
          <a:p>
            <a:pPr marL="285750" indent="-285750">
              <a:lnSpc>
                <a:spcPct val="115000"/>
              </a:lnSpc>
              <a:spcAft>
                <a:spcPts val="1000"/>
              </a:spcAft>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Antreprenoriat:</a:t>
            </a:r>
            <a:r>
              <a:rPr lang="ro-RO" dirty="0">
                <a:latin typeface="Times New Roman" panose="02020603050405020304" pitchFamily="18" charset="0"/>
                <a:cs typeface="Times New Roman" panose="02020603050405020304" pitchFamily="18" charset="0"/>
              </a:rPr>
              <a:t> inițierea și dezvoltarea afacerilor în domeniile economiei agroalimentare și economiei mediului</a:t>
            </a:r>
            <a:endParaRPr lang="ro-RO" sz="15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749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6843711" y="1676400"/>
            <a:ext cx="5318125" cy="1524000"/>
          </a:xfrm>
        </p:spPr>
        <p:txBody>
          <a:bodyPr rtlCol="0" anchor="b">
            <a:normAutofit/>
          </a:bodyPr>
          <a:lstStyle/>
          <a:p>
            <a:pPr algn="ctr" rtl="0"/>
            <a:r>
              <a:rPr lang="ro-RO" sz="3200" dirty="0">
                <a:latin typeface="Times New Roman" panose="02020603050405020304" pitchFamily="18" charset="0"/>
                <a:cs typeface="Times New Roman" panose="02020603050405020304" pitchFamily="18" charset="0"/>
              </a:rPr>
              <a:t>PROMOVARE EAM</a:t>
            </a:r>
          </a:p>
        </p:txBody>
      </p:sp>
      <p:pic>
        <p:nvPicPr>
          <p:cNvPr id="12" name="Imagine 11">
            <a:extLst>
              <a:ext uri="{FF2B5EF4-FFF2-40B4-BE49-F238E27FC236}">
                <a16:creationId xmlns:a16="http://schemas.microsoft.com/office/drawing/2014/main" id="{8495B595-D21E-46B1-BA09-AA8DEF7A0AB6}"/>
              </a:ext>
            </a:extLst>
          </p:cNvPr>
          <p:cNvPicPr>
            <a:picLocks noChangeAspect="1"/>
          </p:cNvPicPr>
          <p:nvPr/>
        </p:nvPicPr>
        <p:blipFill rotWithShape="1">
          <a:blip r:embed="rId3">
            <a:extLst>
              <a:ext uri="{28A0092B-C50C-407E-A947-70E740481C1C}">
                <a14:useLocalDpi xmlns:a14="http://schemas.microsoft.com/office/drawing/2010/main" val="0"/>
              </a:ext>
            </a:extLst>
          </a:blip>
          <a:srcRect l="8963" r="5561"/>
          <a:stretch/>
        </p:blipFill>
        <p:spPr>
          <a:xfrm>
            <a:off x="-1588" y="0"/>
            <a:ext cx="6781800" cy="6858000"/>
          </a:xfrm>
          <a:prstGeom prst="rect">
            <a:avLst/>
          </a:prstGeom>
        </p:spPr>
      </p:pic>
      <p:pic>
        <p:nvPicPr>
          <p:cNvPr id="13" name="Imagine 12">
            <a:extLst>
              <a:ext uri="{FF2B5EF4-FFF2-40B4-BE49-F238E27FC236}">
                <a16:creationId xmlns:a16="http://schemas.microsoft.com/office/drawing/2014/main" id="{3E7F417D-A088-4670-8F22-5D373C8CBB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0360" y="156093"/>
            <a:ext cx="636816" cy="495301"/>
          </a:xfrm>
          <a:prstGeom prst="rect">
            <a:avLst/>
          </a:prstGeom>
        </p:spPr>
      </p:pic>
      <p:pic>
        <p:nvPicPr>
          <p:cNvPr id="14" name="Imagine 13" descr="O imagine care conține text, miniatură&#10;&#10;Descriere generată automat">
            <a:extLst>
              <a:ext uri="{FF2B5EF4-FFF2-40B4-BE49-F238E27FC236}">
                <a16:creationId xmlns:a16="http://schemas.microsoft.com/office/drawing/2014/main" id="{7E16A285-D6ED-47C0-8254-813280949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425" y="216940"/>
            <a:ext cx="896327" cy="335510"/>
          </a:xfrm>
          <a:prstGeom prst="rect">
            <a:avLst/>
          </a:prstGeom>
        </p:spPr>
      </p:pic>
    </p:spTree>
    <p:extLst>
      <p:ext uri="{BB962C8B-B14F-4D97-AF65-F5344CB8AC3E}">
        <p14:creationId xmlns:p14="http://schemas.microsoft.com/office/powerpoint/2010/main" val="25556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Promovare în licee</a:t>
            </a:r>
          </a:p>
        </p:txBody>
      </p:sp>
      <p:sp>
        <p:nvSpPr>
          <p:cNvPr id="9" name="CasetăText 8">
            <a:extLst>
              <a:ext uri="{FF2B5EF4-FFF2-40B4-BE49-F238E27FC236}">
                <a16:creationId xmlns:a16="http://schemas.microsoft.com/office/drawing/2014/main" id="{0D65006F-EB80-47A0-9618-CB2A1C99DECF}"/>
              </a:ext>
            </a:extLst>
          </p:cNvPr>
          <p:cNvSpPr txBox="1"/>
          <p:nvPr/>
        </p:nvSpPr>
        <p:spPr>
          <a:xfrm>
            <a:off x="619843" y="1292726"/>
            <a:ext cx="11196409" cy="646331"/>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Studenții Facultății de Economie Agroalimentară și a Mediului, împreună cu cadrele didactice, prezintă oferta educațională în licee. </a:t>
            </a:r>
          </a:p>
        </p:txBody>
      </p:sp>
      <p:sp>
        <p:nvSpPr>
          <p:cNvPr id="10" name="CasetăText 9">
            <a:extLst>
              <a:ext uri="{FF2B5EF4-FFF2-40B4-BE49-F238E27FC236}">
                <a16:creationId xmlns:a16="http://schemas.microsoft.com/office/drawing/2014/main" id="{97C18152-46BB-4FE7-AC2A-BB10C1ABF291}"/>
              </a:ext>
            </a:extLst>
          </p:cNvPr>
          <p:cNvSpPr txBox="1"/>
          <p:nvPr/>
        </p:nvSpPr>
        <p:spPr>
          <a:xfrm>
            <a:off x="171851" y="2109558"/>
            <a:ext cx="7467600" cy="2246769"/>
          </a:xfrm>
          <a:prstGeom prst="rect">
            <a:avLst/>
          </a:prstGeom>
          <a:noFill/>
        </p:spPr>
        <p:txBody>
          <a:bodyPr wrap="square" rtlCol="0">
            <a:spAutoFit/>
          </a:bodyPr>
          <a:lstStyle/>
          <a:p>
            <a:pPr marL="285750" indent="-285750">
              <a:buFont typeface="Wingdings" panose="05000000000000000000" pitchFamily="2" charset="2"/>
              <a:buChar char="ü"/>
            </a:pPr>
            <a:r>
              <a:rPr lang="ro-RO" sz="1400" dirty="0">
                <a:latin typeface="Times New Roman" panose="02020603050405020304" pitchFamily="18" charset="0"/>
                <a:cs typeface="Times New Roman" panose="02020603050405020304" pitchFamily="18" charset="0"/>
              </a:rPr>
              <a:t>Liceul Teoretic </a:t>
            </a:r>
            <a:r>
              <a:rPr lang="en-US" sz="1400" dirty="0">
                <a:latin typeface="Times New Roman" panose="02020603050405020304" pitchFamily="18" charset="0"/>
                <a:cs typeface="Times New Roman" panose="02020603050405020304" pitchFamily="18" charset="0"/>
              </a:rPr>
              <a:t>IANCU C. VISSARION Titu</a:t>
            </a:r>
          </a:p>
          <a:p>
            <a:pPr marL="285750" indent="-285750">
              <a:buFont typeface="Wingdings" panose="05000000000000000000" pitchFamily="2" charset="2"/>
              <a:buChar char="ü"/>
            </a:pPr>
            <a:r>
              <a:rPr lang="en-US" sz="1400" dirty="0">
                <a:latin typeface="Times New Roman" panose="02020603050405020304" pitchFamily="18" charset="0"/>
                <a:cs typeface="Times New Roman" panose="02020603050405020304" pitchFamily="18" charset="0"/>
              </a:rPr>
              <a:t>Liceul Teoretic ION GHICA R</a:t>
            </a:r>
            <a:r>
              <a:rPr lang="ro-RO" sz="1400" dirty="0">
                <a:latin typeface="Times New Roman" panose="02020603050405020304" pitchFamily="18" charset="0"/>
                <a:cs typeface="Times New Roman" panose="02020603050405020304" pitchFamily="18" charset="0"/>
              </a:rPr>
              <a:t>ăcari</a:t>
            </a:r>
          </a:p>
          <a:p>
            <a:pPr marL="285750" indent="-285750">
              <a:buFont typeface="Wingdings" panose="05000000000000000000" pitchFamily="2" charset="2"/>
              <a:buChar char="ü"/>
            </a:pPr>
            <a:r>
              <a:rPr lang="ro-RO" sz="1400" dirty="0">
                <a:latin typeface="Times New Roman" panose="02020603050405020304" pitchFamily="18" charset="0"/>
                <a:cs typeface="Times New Roman" panose="02020603050405020304" pitchFamily="18" charset="0"/>
              </a:rPr>
              <a:t>Liceul Agricol </a:t>
            </a:r>
            <a:r>
              <a:rPr lang="en-US" sz="1400" dirty="0">
                <a:latin typeface="Times New Roman" panose="02020603050405020304" pitchFamily="18" charset="0"/>
                <a:cs typeface="Times New Roman" panose="02020603050405020304" pitchFamily="18" charset="0"/>
              </a:rPr>
              <a:t>DR. C. ANGELESCU </a:t>
            </a:r>
            <a:r>
              <a:rPr lang="ro-RO" sz="1400" dirty="0">
                <a:latin typeface="Times New Roman" panose="02020603050405020304" pitchFamily="18" charset="0"/>
                <a:cs typeface="Times New Roman" panose="02020603050405020304" pitchFamily="18" charset="0"/>
              </a:rPr>
              <a:t>Buzău</a:t>
            </a:r>
          </a:p>
          <a:p>
            <a:pPr marL="285750" indent="-285750">
              <a:buFont typeface="Wingdings" panose="05000000000000000000" pitchFamily="2" charset="2"/>
              <a:buChar char="ü"/>
            </a:pPr>
            <a:r>
              <a:rPr lang="ro-RO" sz="1400" dirty="0">
                <a:latin typeface="Times New Roman" panose="02020603050405020304" pitchFamily="18" charset="0"/>
                <a:cs typeface="Times New Roman" panose="02020603050405020304" pitchFamily="18" charset="0"/>
              </a:rPr>
              <a:t>Liceul Agricol CEZAR NICOLAU Brănești</a:t>
            </a:r>
          </a:p>
          <a:p>
            <a:pPr marL="285750" indent="-285750">
              <a:buFont typeface="Wingdings" panose="05000000000000000000" pitchFamily="2" charset="2"/>
              <a:buChar char="ü"/>
            </a:pPr>
            <a:r>
              <a:rPr lang="ro-RO" sz="1400" dirty="0">
                <a:latin typeface="Times New Roman" panose="02020603050405020304" pitchFamily="18" charset="0"/>
                <a:cs typeface="Times New Roman" panose="02020603050405020304" pitchFamily="18" charset="0"/>
              </a:rPr>
              <a:t>Liceul Teoretic ION HELIADE RĂDULESCU</a:t>
            </a: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Târgoviște</a:t>
            </a:r>
          </a:p>
          <a:p>
            <a:pPr marL="285750" indent="-285750">
              <a:buFont typeface="Wingdings" panose="05000000000000000000" pitchFamily="2" charset="2"/>
              <a:buChar char="ü"/>
            </a:pPr>
            <a:r>
              <a:rPr lang="ro-RO" sz="1400" dirty="0">
                <a:latin typeface="Times New Roman" panose="02020603050405020304" pitchFamily="18" charset="0"/>
                <a:cs typeface="Times New Roman" panose="02020603050405020304" pitchFamily="18" charset="0"/>
              </a:rPr>
              <a:t>Colegiul Economic Buzău</a:t>
            </a:r>
          </a:p>
          <a:p>
            <a:pPr marL="285750" indent="-285750">
              <a:buFont typeface="Wingdings" panose="05000000000000000000" pitchFamily="2" charset="2"/>
              <a:buChar char="ü"/>
            </a:pPr>
            <a:r>
              <a:rPr lang="ro-RO" sz="1400" dirty="0">
                <a:latin typeface="Times New Roman" panose="02020603050405020304" pitchFamily="18" charset="0"/>
                <a:cs typeface="Times New Roman" panose="02020603050405020304" pitchFamily="18" charset="0"/>
              </a:rPr>
              <a:t>Colegiul Economic Hermes București </a:t>
            </a:r>
          </a:p>
          <a:p>
            <a:pPr marL="285750" indent="-285750">
              <a:buFont typeface="Wingdings" panose="05000000000000000000" pitchFamily="2" charset="2"/>
              <a:buChar char="ü"/>
            </a:pPr>
            <a:r>
              <a:rPr lang="ro-RO" sz="1400" dirty="0">
                <a:latin typeface="Times New Roman" panose="02020603050405020304" pitchFamily="18" charset="0"/>
                <a:cs typeface="Times New Roman" panose="02020603050405020304" pitchFamily="18" charset="0"/>
              </a:rPr>
              <a:t>Colegiul Economic Viilor București</a:t>
            </a:r>
          </a:p>
          <a:p>
            <a:pPr marL="285750" indent="-285750">
              <a:buFont typeface="Wingdings" panose="05000000000000000000" pitchFamily="2" charset="2"/>
              <a:buChar char="ü"/>
            </a:pPr>
            <a:r>
              <a:rPr lang="ro-RO" sz="1400" dirty="0">
                <a:latin typeface="Times New Roman" panose="02020603050405020304" pitchFamily="18" charset="0"/>
                <a:cs typeface="Times New Roman" panose="02020603050405020304" pitchFamily="18" charset="0"/>
              </a:rPr>
              <a:t>Liceul Tehnologic Mircea Vulcănescu București</a:t>
            </a:r>
            <a:endParaRPr lang="en-US" sz="1400" dirty="0">
              <a:latin typeface="Times New Roman" panose="02020603050405020304" pitchFamily="18" charset="0"/>
              <a:cs typeface="Times New Roman" panose="02020603050405020304" pitchFamily="18" charset="0"/>
            </a:endParaRPr>
          </a:p>
          <a:p>
            <a:endParaRPr lang="ro-RO" sz="1400" dirty="0">
              <a:latin typeface="Times New Roman" panose="02020603050405020304" pitchFamily="18" charset="0"/>
              <a:cs typeface="Times New Roman" panose="02020603050405020304" pitchFamily="18" charset="0"/>
            </a:endParaRPr>
          </a:p>
        </p:txBody>
      </p:sp>
      <p:pic>
        <p:nvPicPr>
          <p:cNvPr id="16" name="Imagine 15" descr="O imagine care conține interior, plafon, podea, masă&#10;&#10;Descriere generată automat">
            <a:extLst>
              <a:ext uri="{FF2B5EF4-FFF2-40B4-BE49-F238E27FC236}">
                <a16:creationId xmlns:a16="http://schemas.microsoft.com/office/drawing/2014/main" id="{EAC76C2B-E5E8-4FE7-916B-CE18A6C116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979" y="4252072"/>
            <a:ext cx="2579925" cy="1934944"/>
          </a:xfrm>
          <a:prstGeom prst="rect">
            <a:avLst/>
          </a:prstGeom>
          <a:ln>
            <a:noFill/>
          </a:ln>
          <a:effectLst>
            <a:softEdge rad="112500"/>
          </a:effectLst>
        </p:spPr>
      </p:pic>
      <p:pic>
        <p:nvPicPr>
          <p:cNvPr id="18" name="Imagine 17" descr="O imagine care conține persoană, interior, podea, grup&#10;&#10;Descriere generată automat">
            <a:extLst>
              <a:ext uri="{FF2B5EF4-FFF2-40B4-BE49-F238E27FC236}">
                <a16:creationId xmlns:a16="http://schemas.microsoft.com/office/drawing/2014/main" id="{5B9CE9DF-CF8C-4E41-9E72-36EA390386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6062" y="4520617"/>
            <a:ext cx="2763371" cy="1554396"/>
          </a:xfrm>
          <a:prstGeom prst="rect">
            <a:avLst/>
          </a:prstGeom>
          <a:ln>
            <a:noFill/>
          </a:ln>
          <a:effectLst>
            <a:softEdge rad="112500"/>
          </a:effectLst>
        </p:spPr>
      </p:pic>
      <p:pic>
        <p:nvPicPr>
          <p:cNvPr id="21" name="Imagine 20" descr="O imagine care conține interior, plafon, perete, persoană&#10;&#10;Descriere generată automat">
            <a:extLst>
              <a:ext uri="{FF2B5EF4-FFF2-40B4-BE49-F238E27FC236}">
                <a16:creationId xmlns:a16="http://schemas.microsoft.com/office/drawing/2014/main" id="{9D5828D0-5679-4010-99CE-8C844FE324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812" y="4501659"/>
            <a:ext cx="3236614" cy="1573354"/>
          </a:xfrm>
          <a:prstGeom prst="rect">
            <a:avLst/>
          </a:prstGeom>
          <a:ln>
            <a:noFill/>
          </a:ln>
          <a:effectLst>
            <a:softEdge rad="112500"/>
          </a:effectLst>
        </p:spPr>
      </p:pic>
      <p:pic>
        <p:nvPicPr>
          <p:cNvPr id="22" name="Imagine 21" descr="O imagine care conține persoană, perete, podea, interior&#10;&#10;Descriere generată automat">
            <a:extLst>
              <a:ext uri="{FF2B5EF4-FFF2-40B4-BE49-F238E27FC236}">
                <a16:creationId xmlns:a16="http://schemas.microsoft.com/office/drawing/2014/main" id="{DE65C891-A90C-4514-89DD-5B2436A9FD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4677" y="4252072"/>
            <a:ext cx="2763371" cy="2072528"/>
          </a:xfrm>
          <a:prstGeom prst="rect">
            <a:avLst/>
          </a:prstGeom>
          <a:ln>
            <a:noFill/>
          </a:ln>
          <a:effectLst>
            <a:softEdge rad="112500"/>
          </a:effectLst>
        </p:spPr>
      </p:pic>
    </p:spTree>
    <p:extLst>
      <p:ext uri="{BB962C8B-B14F-4D97-AF65-F5344CB8AC3E}">
        <p14:creationId xmlns:p14="http://schemas.microsoft.com/office/powerpoint/2010/main" val="271656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6843711" y="1676400"/>
            <a:ext cx="5318125" cy="1524000"/>
          </a:xfrm>
        </p:spPr>
        <p:txBody>
          <a:bodyPr rtlCol="0" anchor="b">
            <a:normAutofit/>
          </a:bodyPr>
          <a:lstStyle/>
          <a:p>
            <a:pPr algn="ctr" rtl="0"/>
            <a:r>
              <a:rPr lang="ro-RO" sz="3200" dirty="0">
                <a:latin typeface="Times New Roman" panose="02020603050405020304" pitchFamily="18" charset="0"/>
                <a:cs typeface="Times New Roman" panose="02020603050405020304" pitchFamily="18" charset="0"/>
              </a:rPr>
              <a:t>ERASMUS+</a:t>
            </a:r>
          </a:p>
        </p:txBody>
      </p:sp>
      <p:pic>
        <p:nvPicPr>
          <p:cNvPr id="4" name="Imagine 3" descr="O imagine care conține hartă&#10;&#10;Descriere generată automat">
            <a:extLst>
              <a:ext uri="{FF2B5EF4-FFF2-40B4-BE49-F238E27FC236}">
                <a16:creationId xmlns:a16="http://schemas.microsoft.com/office/drawing/2014/main" id="{13FE0104-EAAB-4B8B-80AE-1E0040D6E12D}"/>
              </a:ext>
            </a:extLst>
          </p:cNvPr>
          <p:cNvPicPr>
            <a:picLocks noChangeAspect="1"/>
          </p:cNvPicPr>
          <p:nvPr/>
        </p:nvPicPr>
        <p:blipFill rotWithShape="1">
          <a:blip r:embed="rId3">
            <a:extLst>
              <a:ext uri="{28A0092B-C50C-407E-A947-70E740481C1C}">
                <a14:useLocalDpi xmlns:a14="http://schemas.microsoft.com/office/drawing/2010/main" val="0"/>
              </a:ext>
            </a:extLst>
          </a:blip>
          <a:srcRect t="6242"/>
          <a:stretch/>
        </p:blipFill>
        <p:spPr>
          <a:xfrm>
            <a:off x="0" y="0"/>
            <a:ext cx="6551612" cy="6858000"/>
          </a:xfrm>
          <a:prstGeom prst="rect">
            <a:avLst/>
          </a:prstGeom>
        </p:spPr>
      </p:pic>
      <p:pic>
        <p:nvPicPr>
          <p:cNvPr id="6" name="Imagine 5">
            <a:extLst>
              <a:ext uri="{FF2B5EF4-FFF2-40B4-BE49-F238E27FC236}">
                <a16:creationId xmlns:a16="http://schemas.microsoft.com/office/drawing/2014/main" id="{31D11258-F728-458D-86AF-554ACDD9FD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0360" y="156093"/>
            <a:ext cx="636816" cy="495301"/>
          </a:xfrm>
          <a:prstGeom prst="rect">
            <a:avLst/>
          </a:prstGeom>
        </p:spPr>
      </p:pic>
      <p:pic>
        <p:nvPicPr>
          <p:cNvPr id="7" name="Imagine 6" descr="O imagine care conține text, miniatură&#10;&#10;Descriere generată automat">
            <a:extLst>
              <a:ext uri="{FF2B5EF4-FFF2-40B4-BE49-F238E27FC236}">
                <a16:creationId xmlns:a16="http://schemas.microsoft.com/office/drawing/2014/main" id="{C8B48BE8-3CCD-456A-8D34-28161B66D1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425" y="216940"/>
            <a:ext cx="896327" cy="335510"/>
          </a:xfrm>
          <a:prstGeom prst="rect">
            <a:avLst/>
          </a:prstGeom>
        </p:spPr>
      </p:pic>
    </p:spTree>
    <p:extLst>
      <p:ext uri="{BB962C8B-B14F-4D97-AF65-F5344CB8AC3E}">
        <p14:creationId xmlns:p14="http://schemas.microsoft.com/office/powerpoint/2010/main" val="343216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ERASMUS+ EAM</a:t>
            </a:r>
          </a:p>
        </p:txBody>
      </p:sp>
      <p:pic>
        <p:nvPicPr>
          <p:cNvPr id="11" name="Imagine 10" descr="O imagine care conține colorat, aeronavă&#10;&#10;Descriere generată automat">
            <a:extLst>
              <a:ext uri="{FF2B5EF4-FFF2-40B4-BE49-F238E27FC236}">
                <a16:creationId xmlns:a16="http://schemas.microsoft.com/office/drawing/2014/main" id="{CC3C93DC-42B9-45EB-B130-56F53E390B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92140" l="3922" r="94902">
                        <a14:foregroundMark x1="90980" y1="44978" x2="95294" y2="51965"/>
                        <a14:foregroundMark x1="23137" y1="39301" x2="24706" y2="44978"/>
                        <a14:foregroundMark x1="42745" y1="71616" x2="45098" y2="71616"/>
                        <a14:foregroundMark x1="47843" y1="92576" x2="60392" y2="89956"/>
                        <a14:foregroundMark x1="7843" y1="44978" x2="9412" y2="56769"/>
                        <a14:foregroundMark x1="3922" y1="58079" x2="5490" y2="60262"/>
                        <a14:foregroundMark x1="8235" y1="37991" x2="9412" y2="42795"/>
                        <a14:foregroundMark x1="44314" y1="9607" x2="49412" y2="9607"/>
                      </a14:backgroundRemoval>
                    </a14:imgEffect>
                  </a14:imgLayer>
                </a14:imgProps>
              </a:ext>
              <a:ext uri="{28A0092B-C50C-407E-A947-70E740481C1C}">
                <a14:useLocalDpi xmlns:a14="http://schemas.microsoft.com/office/drawing/2010/main" val="0"/>
              </a:ext>
            </a:extLst>
          </a:blip>
          <a:stretch>
            <a:fillRect/>
          </a:stretch>
        </p:blipFill>
        <p:spPr>
          <a:xfrm>
            <a:off x="608012" y="2522068"/>
            <a:ext cx="3191214" cy="2865835"/>
          </a:xfrm>
          <a:prstGeom prst="ellipse">
            <a:avLst/>
          </a:prstGeom>
          <a:ln>
            <a:noFill/>
          </a:ln>
          <a:effectLst/>
        </p:spPr>
      </p:pic>
      <p:sp>
        <p:nvSpPr>
          <p:cNvPr id="12" name="Dreptunghi 11">
            <a:extLst>
              <a:ext uri="{FF2B5EF4-FFF2-40B4-BE49-F238E27FC236}">
                <a16:creationId xmlns:a16="http://schemas.microsoft.com/office/drawing/2014/main" id="{D97FC3D4-7E5D-43A7-9C3A-0C250A928CDB}"/>
              </a:ext>
            </a:extLst>
          </p:cNvPr>
          <p:cNvSpPr/>
          <p:nvPr/>
        </p:nvSpPr>
        <p:spPr>
          <a:xfrm>
            <a:off x="5343187" y="2831600"/>
            <a:ext cx="6092825" cy="2246769"/>
          </a:xfrm>
          <a:prstGeom prst="rect">
            <a:avLst/>
          </a:prstGeom>
        </p:spPr>
        <p:txBody>
          <a:bodyPr wrap="square">
            <a:spAutoFit/>
          </a:bodyPr>
          <a:lstStyle/>
          <a:p>
            <a:pPr marL="285750" indent="-285750">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Descoperi o cultură diferită</a:t>
            </a:r>
          </a:p>
          <a:p>
            <a:pPr marL="285750" indent="-285750">
              <a:buFont typeface="Wingdings" panose="05000000000000000000" pitchFamily="2" charset="2"/>
              <a:buChar char="ü"/>
            </a:pPr>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Îți faci prieteni din toată lumea</a:t>
            </a:r>
          </a:p>
          <a:p>
            <a:pPr marL="285750" indent="-285750">
              <a:buFont typeface="Wingdings" panose="05000000000000000000" pitchFamily="2" charset="2"/>
              <a:buChar char="ü"/>
            </a:pPr>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Înveți o limbă nouă</a:t>
            </a:r>
          </a:p>
          <a:p>
            <a:endParaRPr lang="ro-RO"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o-RO" sz="2000" dirty="0">
                <a:latin typeface="Times New Roman" panose="02020603050405020304" pitchFamily="18" charset="0"/>
                <a:cs typeface="Times New Roman" panose="02020603050405020304" pitchFamily="18" charset="0"/>
              </a:rPr>
              <a:t>Îți duci CV-ul la nivelul următor</a:t>
            </a:r>
          </a:p>
        </p:txBody>
      </p:sp>
    </p:spTree>
    <p:extLst>
      <p:ext uri="{BB962C8B-B14F-4D97-AF65-F5344CB8AC3E}">
        <p14:creationId xmlns:p14="http://schemas.microsoft.com/office/powerpoint/2010/main" val="195185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ERASMUS+ EAM</a:t>
            </a:r>
          </a:p>
        </p:txBody>
      </p:sp>
      <p:pic>
        <p:nvPicPr>
          <p:cNvPr id="9" name="Imagine 8">
            <a:extLst>
              <a:ext uri="{FF2B5EF4-FFF2-40B4-BE49-F238E27FC236}">
                <a16:creationId xmlns:a16="http://schemas.microsoft.com/office/drawing/2014/main" id="{EF5A22EC-FA72-497E-835F-B4240486427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97" b="95781" l="3704" r="95556">
                        <a14:foregroundMark x1="6173" y1="18776" x2="17531" y2="28270"/>
                        <a14:foregroundMark x1="17531" y1="28270" x2="21111" y2="37553"/>
                        <a14:foregroundMark x1="21111" y1="37553" x2="21235" y2="39241"/>
                        <a14:foregroundMark x1="32222" y1="69198" x2="33457" y2="80169"/>
                        <a14:foregroundMark x1="3704" y1="20042" x2="3704" y2="20042"/>
                        <a14:foregroundMark x1="38642" y1="11814" x2="38642" y2="11814"/>
                        <a14:foregroundMark x1="27654" y1="5274" x2="27654" y2="5274"/>
                        <a14:foregroundMark x1="24568" y1="7595" x2="24568" y2="7595"/>
                        <a14:foregroundMark x1="20370" y1="13080" x2="20370" y2="13080"/>
                        <a14:foregroundMark x1="18272" y1="9494" x2="18272" y2="9494"/>
                        <a14:foregroundMark x1="90617" y1="17300" x2="90617" y2="17300"/>
                        <a14:foregroundMark x1="63210" y1="53586" x2="63210" y2="53586"/>
                        <a14:foregroundMark x1="86173" y1="81013" x2="86173" y2="81013"/>
                        <a14:foregroundMark x1="88519" y1="71730" x2="88519" y2="71730"/>
                        <a14:foregroundMark x1="32593" y1="62025" x2="32593" y2="62025"/>
                        <a14:foregroundMark x1="31605" y1="61814" x2="31605" y2="61814"/>
                        <a14:foregroundMark x1="31358" y1="61814" x2="35802" y2="64768"/>
                        <a14:foregroundMark x1="31605" y1="64346" x2="36667" y2="65823"/>
                        <a14:foregroundMark x1="21358" y1="53165" x2="21358" y2="53165"/>
                        <a14:foregroundMark x1="29630" y1="95781" x2="29630" y2="95781"/>
                        <a14:foregroundMark x1="28395" y1="52321" x2="28395" y2="52321"/>
                        <a14:foregroundMark x1="26420" y1="51266" x2="26420" y2="51266"/>
                        <a14:foregroundMark x1="26543" y1="52743" x2="26543" y2="52743"/>
                        <a14:foregroundMark x1="24444" y1="50000" x2="24444" y2="50000"/>
                        <a14:foregroundMark x1="27778" y1="15190" x2="27778" y2="15190"/>
                        <a14:foregroundMark x1="16296" y1="9705" x2="16296" y2="9705"/>
                        <a14:foregroundMark x1="14444" y1="6962" x2="14444" y2="6962"/>
                        <a14:foregroundMark x1="16914" y1="6962" x2="16914" y2="6962"/>
                        <a14:foregroundMark x1="21852" y1="8650" x2="21852" y2="8650"/>
                        <a14:foregroundMark x1="20864" y1="7806" x2="20864" y2="7806"/>
                        <a14:foregroundMark x1="77531" y1="67300" x2="77531" y2="67300"/>
                        <a14:foregroundMark x1="61605" y1="79958" x2="61605" y2="79958"/>
                        <a14:foregroundMark x1="80494" y1="67511" x2="80494" y2="67511"/>
                        <a14:foregroundMark x1="95556" y1="16667" x2="95556" y2="16667"/>
                        <a14:foregroundMark x1="46543" y1="28692" x2="46543" y2="28692"/>
                        <a14:foregroundMark x1="46914" y1="29536" x2="46914" y2="29536"/>
                        <a14:foregroundMark x1="45926" y1="26371" x2="45926" y2="26371"/>
                        <a14:foregroundMark x1="44444" y1="29325" x2="44444" y2="29325"/>
                        <a14:foregroundMark x1="63210" y1="11814" x2="63210" y2="11814"/>
                        <a14:foregroundMark x1="74321" y1="3797" x2="74321" y2="3797"/>
                        <a14:foregroundMark x1="26049" y1="13713" x2="26049" y2="13713"/>
                        <a14:foregroundMark x1="25062" y1="16245" x2="25062" y2="16245"/>
                        <a14:backgroundMark x1="18642" y1="11814" x2="18642" y2="11814"/>
                        <a14:backgroundMark x1="22593" y1="14135" x2="22593" y2="14135"/>
                        <a14:backgroundMark x1="23210" y1="12658" x2="23210" y2="12658"/>
                        <a14:backgroundMark x1="20741" y1="14979" x2="20741" y2="14979"/>
                      </a14:backgroundRemoval>
                    </a14:imgEffect>
                  </a14:imgLayer>
                </a14:imgProps>
              </a:ext>
              <a:ext uri="{28A0092B-C50C-407E-A947-70E740481C1C}">
                <a14:useLocalDpi xmlns:a14="http://schemas.microsoft.com/office/drawing/2010/main" val="0"/>
              </a:ext>
            </a:extLst>
          </a:blip>
          <a:stretch>
            <a:fillRect/>
          </a:stretch>
        </p:blipFill>
        <p:spPr>
          <a:xfrm>
            <a:off x="608013" y="1600200"/>
            <a:ext cx="2438400" cy="1426916"/>
          </a:xfrm>
          <a:prstGeom prst="rect">
            <a:avLst/>
          </a:prstGeom>
        </p:spPr>
      </p:pic>
      <p:sp>
        <p:nvSpPr>
          <p:cNvPr id="10" name="CasetăText 9">
            <a:extLst>
              <a:ext uri="{FF2B5EF4-FFF2-40B4-BE49-F238E27FC236}">
                <a16:creationId xmlns:a16="http://schemas.microsoft.com/office/drawing/2014/main" id="{6DD14019-A232-4B8A-B355-628BA9D43FCA}"/>
              </a:ext>
            </a:extLst>
          </p:cNvPr>
          <p:cNvSpPr txBox="1"/>
          <p:nvPr/>
        </p:nvSpPr>
        <p:spPr>
          <a:xfrm>
            <a:off x="4261489" y="1650448"/>
            <a:ext cx="2213923" cy="1477328"/>
          </a:xfrm>
          <a:prstGeom prst="rect">
            <a:avLst/>
          </a:prstGeom>
          <a:noFill/>
        </p:spPr>
        <p:txBody>
          <a:bodyPr wrap="square" rtlCol="0">
            <a:spAutoFit/>
          </a:bodyPr>
          <a:lstStyle/>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Engleză</a:t>
            </a: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Franceză</a:t>
            </a: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Germană</a:t>
            </a: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Italiană</a:t>
            </a: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Spaniolă</a:t>
            </a:r>
          </a:p>
        </p:txBody>
      </p:sp>
      <p:sp>
        <p:nvSpPr>
          <p:cNvPr id="16" name="CasetăText 15">
            <a:extLst>
              <a:ext uri="{FF2B5EF4-FFF2-40B4-BE49-F238E27FC236}">
                <a16:creationId xmlns:a16="http://schemas.microsoft.com/office/drawing/2014/main" id="{9B082D85-A636-4BAE-8300-50102E9D7EA7}"/>
              </a:ext>
            </a:extLst>
          </p:cNvPr>
          <p:cNvSpPr txBox="1"/>
          <p:nvPr/>
        </p:nvSpPr>
        <p:spPr>
          <a:xfrm>
            <a:off x="3960812" y="1230868"/>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ÎN CE LIMBĂ VEI STUDIA?</a:t>
            </a:r>
          </a:p>
        </p:txBody>
      </p:sp>
      <p:sp>
        <p:nvSpPr>
          <p:cNvPr id="13" name="Dreptunghi 12">
            <a:extLst>
              <a:ext uri="{FF2B5EF4-FFF2-40B4-BE49-F238E27FC236}">
                <a16:creationId xmlns:a16="http://schemas.microsoft.com/office/drawing/2014/main" id="{067C1E6E-FF2C-4F7C-8BBA-107E8E556DC8}"/>
              </a:ext>
            </a:extLst>
          </p:cNvPr>
          <p:cNvSpPr/>
          <p:nvPr/>
        </p:nvSpPr>
        <p:spPr>
          <a:xfrm>
            <a:off x="615390" y="3677137"/>
            <a:ext cx="3446200" cy="369332"/>
          </a:xfrm>
          <a:prstGeom prst="rect">
            <a:avLst/>
          </a:prstGeom>
        </p:spPr>
        <p:txBody>
          <a:bodyPr wrap="none">
            <a:spAutoFit/>
          </a:bodyPr>
          <a:lstStyle/>
          <a:p>
            <a:r>
              <a:rPr lang="ro-RO" b="1" dirty="0">
                <a:latin typeface="Times New Roman" panose="02020603050405020304" pitchFamily="18" charset="0"/>
                <a:cs typeface="Times New Roman" panose="02020603050405020304" pitchFamily="18" charset="0"/>
              </a:rPr>
              <a:t>CRITERII DE ELIGIBILITATE</a:t>
            </a:r>
          </a:p>
        </p:txBody>
      </p:sp>
      <p:sp>
        <p:nvSpPr>
          <p:cNvPr id="14" name="Dreptunghi 13">
            <a:extLst>
              <a:ext uri="{FF2B5EF4-FFF2-40B4-BE49-F238E27FC236}">
                <a16:creationId xmlns:a16="http://schemas.microsoft.com/office/drawing/2014/main" id="{A549F81C-D04D-4B0F-8641-AB446FC9CFAA}"/>
              </a:ext>
            </a:extLst>
          </p:cNvPr>
          <p:cNvSpPr/>
          <p:nvPr/>
        </p:nvSpPr>
        <p:spPr>
          <a:xfrm>
            <a:off x="608013" y="4348279"/>
            <a:ext cx="10510156" cy="369332"/>
          </a:xfrm>
          <a:prstGeom prst="rect">
            <a:avLst/>
          </a:prstGeom>
        </p:spPr>
        <p:txBody>
          <a:bodyPr wrap="square">
            <a:spAutoFit/>
          </a:bodyPr>
          <a:lstStyle/>
          <a:p>
            <a:r>
              <a:rPr lang="ro-RO" dirty="0">
                <a:latin typeface="Times New Roman" panose="02020603050405020304" pitchFamily="18" charset="0"/>
                <a:cs typeface="Times New Roman" panose="02020603050405020304" pitchFamily="18" charset="0"/>
              </a:rPr>
              <a:t>Student ASE la forma de învățământ cu frecvență Licență, Masterat, Doctorat. </a:t>
            </a:r>
          </a:p>
        </p:txBody>
      </p:sp>
      <p:sp>
        <p:nvSpPr>
          <p:cNvPr id="15" name="Dreptunghi 14">
            <a:extLst>
              <a:ext uri="{FF2B5EF4-FFF2-40B4-BE49-F238E27FC236}">
                <a16:creationId xmlns:a16="http://schemas.microsoft.com/office/drawing/2014/main" id="{32378358-9369-4A14-A293-6BC27DB0E135}"/>
              </a:ext>
            </a:extLst>
          </p:cNvPr>
          <p:cNvSpPr/>
          <p:nvPr/>
        </p:nvSpPr>
        <p:spPr>
          <a:xfrm>
            <a:off x="608013" y="4968404"/>
            <a:ext cx="4378122" cy="369332"/>
          </a:xfrm>
          <a:prstGeom prst="rect">
            <a:avLst/>
          </a:prstGeom>
        </p:spPr>
        <p:txBody>
          <a:bodyPr wrap="none">
            <a:spAutoFit/>
          </a:bodyPr>
          <a:lstStyle/>
          <a:p>
            <a:r>
              <a:rPr lang="ro-RO" dirty="0">
                <a:latin typeface="Times New Roman" panose="02020603050405020304" pitchFamily="18" charset="0"/>
                <a:cs typeface="Times New Roman" panose="02020603050405020304" pitchFamily="18" charset="0"/>
              </a:rPr>
              <a:t>Integralist s</a:t>
            </a:r>
            <a:r>
              <a:rPr lang="pt-BR" dirty="0">
                <a:latin typeface="Times New Roman" panose="02020603050405020304" pitchFamily="18" charset="0"/>
                <a:cs typeface="Times New Roman" panose="02020603050405020304" pitchFamily="18" charset="0"/>
              </a:rPr>
              <a:t>au în curs de “a-și lua restanțele”.</a:t>
            </a:r>
            <a:endParaRPr lang="ro-RO" dirty="0">
              <a:latin typeface="Times New Roman" panose="02020603050405020304" pitchFamily="18" charset="0"/>
              <a:cs typeface="Times New Roman" panose="02020603050405020304" pitchFamily="18" charset="0"/>
            </a:endParaRPr>
          </a:p>
        </p:txBody>
      </p:sp>
      <p:sp>
        <p:nvSpPr>
          <p:cNvPr id="17" name="Dreptunghi 16">
            <a:extLst>
              <a:ext uri="{FF2B5EF4-FFF2-40B4-BE49-F238E27FC236}">
                <a16:creationId xmlns:a16="http://schemas.microsoft.com/office/drawing/2014/main" id="{28FEDD3F-4EB7-4936-81ED-1217D0B0BDAA}"/>
              </a:ext>
            </a:extLst>
          </p:cNvPr>
          <p:cNvSpPr/>
          <p:nvPr/>
        </p:nvSpPr>
        <p:spPr>
          <a:xfrm>
            <a:off x="608013" y="5627132"/>
            <a:ext cx="8833755" cy="369332"/>
          </a:xfrm>
          <a:prstGeom prst="rect">
            <a:avLst/>
          </a:prstGeom>
        </p:spPr>
        <p:txBody>
          <a:bodyPr wrap="square">
            <a:spAutoFit/>
          </a:bodyPr>
          <a:lstStyle/>
          <a:p>
            <a:r>
              <a:rPr lang="it-IT" dirty="0">
                <a:latin typeface="Times New Roman" panose="02020603050405020304" pitchFamily="18" charset="0"/>
                <a:cs typeface="Times New Roman" panose="02020603050405020304" pitchFamily="18" charset="0"/>
              </a:rPr>
              <a:t>Și cei din an</a:t>
            </a:r>
            <a:r>
              <a:rPr lang="ro-RO" dirty="0" err="1">
                <a:latin typeface="Times New Roman" panose="02020603050405020304" pitchFamily="18" charset="0"/>
                <a:cs typeface="Times New Roman" panose="02020603050405020304" pitchFamily="18" charset="0"/>
              </a:rPr>
              <a:t>ul</a:t>
            </a:r>
            <a:r>
              <a:rPr lang="ro-RO" dirty="0">
                <a:latin typeface="Times New Roman" panose="02020603050405020304" pitchFamily="18" charset="0"/>
                <a:cs typeface="Times New Roman" panose="02020603050405020304" pitchFamily="18" charset="0"/>
              </a:rPr>
              <a:t> III Licență </a:t>
            </a:r>
            <a:r>
              <a:rPr lang="it-IT" dirty="0">
                <a:latin typeface="Times New Roman" panose="02020603050405020304" pitchFamily="18" charset="0"/>
                <a:cs typeface="Times New Roman" panose="02020603050405020304" pitchFamily="18" charset="0"/>
              </a:rPr>
              <a:t>pot candida</a:t>
            </a:r>
            <a:r>
              <a:rPr lang="ro-RO" dirty="0">
                <a:latin typeface="Times New Roman" panose="02020603050405020304" pitchFamily="18" charset="0"/>
                <a:cs typeface="Times New Roman" panose="02020603050405020304" pitchFamily="18" charset="0"/>
              </a:rPr>
              <a:t> p</a:t>
            </a:r>
            <a:r>
              <a:rPr lang="it-IT" dirty="0">
                <a:latin typeface="Times New Roman" panose="02020603050405020304" pitchFamily="18" charset="0"/>
                <a:cs typeface="Times New Roman" panose="02020603050405020304" pitchFamily="18" charset="0"/>
              </a:rPr>
              <a:t>e locurile de la </a:t>
            </a:r>
            <a:r>
              <a:rPr lang="ro-RO" dirty="0">
                <a:latin typeface="Times New Roman" panose="02020603050405020304" pitchFamily="18" charset="0"/>
                <a:cs typeface="Times New Roman" panose="02020603050405020304" pitchFamily="18" charset="0"/>
              </a:rPr>
              <a:t>masterat</a:t>
            </a:r>
            <a:r>
              <a:rPr lang="it-IT" dirty="0">
                <a:latin typeface="Times New Roman" panose="02020603050405020304" pitchFamily="18" charset="0"/>
                <a:cs typeface="Times New Roman" panose="02020603050405020304" pitchFamily="18" charset="0"/>
              </a:rPr>
              <a:t>. </a:t>
            </a:r>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797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6843711" y="1676400"/>
            <a:ext cx="5318125" cy="1524000"/>
          </a:xfrm>
        </p:spPr>
        <p:txBody>
          <a:bodyPr rtlCol="0" anchor="b">
            <a:normAutofit/>
          </a:bodyPr>
          <a:lstStyle/>
          <a:p>
            <a:pPr algn="ctr" rtl="0"/>
            <a:r>
              <a:rPr lang="ro-RO" sz="3200" dirty="0">
                <a:latin typeface="Times New Roman" panose="02020603050405020304" pitchFamily="18" charset="0"/>
                <a:cs typeface="Times New Roman" panose="02020603050405020304" pitchFamily="18" charset="0"/>
              </a:rPr>
              <a:t>PARTENERI EAM</a:t>
            </a:r>
          </a:p>
        </p:txBody>
      </p:sp>
      <p:pic>
        <p:nvPicPr>
          <p:cNvPr id="5" name="Imagine 4" descr="O imagine care conține persoană&#10;&#10;Descriere generată automat">
            <a:extLst>
              <a:ext uri="{FF2B5EF4-FFF2-40B4-BE49-F238E27FC236}">
                <a16:creationId xmlns:a16="http://schemas.microsoft.com/office/drawing/2014/main" id="{D5649895-75E3-49F5-BE93-11483C56A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8" y="0"/>
            <a:ext cx="6858000" cy="6858000"/>
          </a:xfrm>
          <a:prstGeom prst="rect">
            <a:avLst/>
          </a:prstGeom>
        </p:spPr>
      </p:pic>
      <p:pic>
        <p:nvPicPr>
          <p:cNvPr id="6" name="Imagine 5">
            <a:extLst>
              <a:ext uri="{FF2B5EF4-FFF2-40B4-BE49-F238E27FC236}">
                <a16:creationId xmlns:a16="http://schemas.microsoft.com/office/drawing/2014/main" id="{94BDB97E-511D-425C-9C81-69506375EC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0360" y="156093"/>
            <a:ext cx="636816" cy="495301"/>
          </a:xfrm>
          <a:prstGeom prst="rect">
            <a:avLst/>
          </a:prstGeom>
        </p:spPr>
      </p:pic>
      <p:pic>
        <p:nvPicPr>
          <p:cNvPr id="7" name="Imagine 6" descr="O imagine care conține text, miniatură&#10;&#10;Descriere generată automat">
            <a:extLst>
              <a:ext uri="{FF2B5EF4-FFF2-40B4-BE49-F238E27FC236}">
                <a16:creationId xmlns:a16="http://schemas.microsoft.com/office/drawing/2014/main" id="{7280B5DD-C794-47C5-8ECA-0BD85602D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425" y="216940"/>
            <a:ext cx="896327" cy="335510"/>
          </a:xfrm>
          <a:prstGeom prst="rect">
            <a:avLst/>
          </a:prstGeom>
        </p:spPr>
      </p:pic>
    </p:spTree>
    <p:extLst>
      <p:ext uri="{BB962C8B-B14F-4D97-AF65-F5344CB8AC3E}">
        <p14:creationId xmlns:p14="http://schemas.microsoft.com/office/powerpoint/2010/main" val="211753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7008813" y="685800"/>
            <a:ext cx="5029200" cy="3810000"/>
          </a:xfrm>
        </p:spPr>
        <p:txBody>
          <a:bodyPr rtlCol="0" anchor="b">
            <a:normAutofit/>
          </a:bodyPr>
          <a:lstStyle/>
          <a:p>
            <a:pPr algn="ctr" rtl="0"/>
            <a:r>
              <a:rPr lang="ro-RO" sz="3200" dirty="0">
                <a:latin typeface="Times New Roman" panose="02020603050405020304" pitchFamily="18" charset="0"/>
                <a:cs typeface="Times New Roman" panose="02020603050405020304" pitchFamily="18" charset="0"/>
              </a:rPr>
              <a:t>ACADEMIA </a:t>
            </a:r>
            <a:br>
              <a:rPr lang="ro-RO" sz="3200" dirty="0">
                <a:latin typeface="Times New Roman" panose="02020603050405020304" pitchFamily="18" charset="0"/>
                <a:cs typeface="Times New Roman" panose="02020603050405020304" pitchFamily="18" charset="0"/>
              </a:rPr>
            </a:br>
            <a:r>
              <a:rPr lang="ro-RO" sz="3200" dirty="0">
                <a:latin typeface="Times New Roman" panose="02020603050405020304" pitchFamily="18" charset="0"/>
                <a:cs typeface="Times New Roman" panose="02020603050405020304" pitchFamily="18" charset="0"/>
              </a:rPr>
              <a:t/>
            </a:r>
            <a:br>
              <a:rPr lang="ro-RO" sz="3200" dirty="0">
                <a:latin typeface="Times New Roman" panose="02020603050405020304" pitchFamily="18" charset="0"/>
                <a:cs typeface="Times New Roman" panose="02020603050405020304" pitchFamily="18" charset="0"/>
              </a:rPr>
            </a:br>
            <a:r>
              <a:rPr lang="ro-RO" sz="3200" dirty="0">
                <a:latin typeface="Times New Roman" panose="02020603050405020304" pitchFamily="18" charset="0"/>
                <a:cs typeface="Times New Roman" panose="02020603050405020304" pitchFamily="18" charset="0"/>
              </a:rPr>
              <a:t>DE STUDII ECONOMICE </a:t>
            </a:r>
            <a:br>
              <a:rPr lang="ro-RO" sz="3200" dirty="0">
                <a:latin typeface="Times New Roman" panose="02020603050405020304" pitchFamily="18" charset="0"/>
                <a:cs typeface="Times New Roman" panose="02020603050405020304" pitchFamily="18" charset="0"/>
              </a:rPr>
            </a:br>
            <a:r>
              <a:rPr lang="ro-RO" sz="3200" dirty="0">
                <a:latin typeface="Times New Roman" panose="02020603050405020304" pitchFamily="18" charset="0"/>
                <a:cs typeface="Times New Roman" panose="02020603050405020304" pitchFamily="18" charset="0"/>
              </a:rPr>
              <a:t/>
            </a:r>
            <a:br>
              <a:rPr lang="ro-RO" sz="3200" dirty="0">
                <a:latin typeface="Times New Roman" panose="02020603050405020304" pitchFamily="18" charset="0"/>
                <a:cs typeface="Times New Roman" panose="02020603050405020304" pitchFamily="18" charset="0"/>
              </a:rPr>
            </a:br>
            <a:r>
              <a:rPr lang="ro-RO" sz="3200" dirty="0">
                <a:latin typeface="Times New Roman" panose="02020603050405020304" pitchFamily="18" charset="0"/>
                <a:cs typeface="Times New Roman" panose="02020603050405020304" pitchFamily="18" charset="0"/>
              </a:rPr>
              <a:t>DIN BUCUREŞTI </a:t>
            </a:r>
            <a:br>
              <a:rPr lang="ro-RO" sz="3200" dirty="0">
                <a:latin typeface="Times New Roman" panose="02020603050405020304" pitchFamily="18" charset="0"/>
                <a:cs typeface="Times New Roman" panose="02020603050405020304" pitchFamily="18" charset="0"/>
              </a:rPr>
            </a:br>
            <a:r>
              <a:rPr lang="ro-RO" sz="3200" dirty="0">
                <a:latin typeface="Times New Roman" panose="02020603050405020304" pitchFamily="18" charset="0"/>
                <a:cs typeface="Times New Roman" panose="02020603050405020304" pitchFamily="18" charset="0"/>
              </a:rPr>
              <a:t/>
            </a:r>
            <a:br>
              <a:rPr lang="ro-RO" sz="3200" dirty="0">
                <a:latin typeface="Times New Roman" panose="02020603050405020304" pitchFamily="18" charset="0"/>
                <a:cs typeface="Times New Roman" panose="02020603050405020304" pitchFamily="18" charset="0"/>
              </a:rPr>
            </a:br>
            <a:r>
              <a:rPr lang="ro-RO" sz="3200" dirty="0">
                <a:latin typeface="Times New Roman" panose="02020603050405020304" pitchFamily="18" charset="0"/>
                <a:cs typeface="Times New Roman" panose="02020603050405020304" pitchFamily="18" charset="0"/>
              </a:rPr>
              <a:t>(ASE)</a:t>
            </a:r>
          </a:p>
        </p:txBody>
      </p:sp>
      <p:sp>
        <p:nvSpPr>
          <p:cNvPr id="8" name="Subtitle 2">
            <a:extLst>
              <a:ext uri="{FF2B5EF4-FFF2-40B4-BE49-F238E27FC236}">
                <a16:creationId xmlns:a16="http://schemas.microsoft.com/office/drawing/2014/main" id="{35835251-D819-433F-787D-CA3F12F429E3}"/>
              </a:ext>
            </a:extLst>
          </p:cNvPr>
          <p:cNvSpPr>
            <a:spLocks noGrp="1"/>
          </p:cNvSpPr>
          <p:nvPr>
            <p:ph type="subTitle" idx="1"/>
          </p:nvPr>
        </p:nvSpPr>
        <p:spPr>
          <a:xfrm>
            <a:off x="8342312" y="4800600"/>
            <a:ext cx="2362201" cy="1066800"/>
          </a:xfrm>
        </p:spPr>
        <p:txBody>
          <a:bodyPr>
            <a:normAutofit/>
          </a:bodyPr>
          <a:lstStyle/>
          <a:p>
            <a:pPr algn="ctr"/>
            <a:r>
              <a:rPr lang="ro-RO" sz="2400" dirty="0">
                <a:hlinkClick r:id="rId3"/>
              </a:rPr>
              <a:t>www.ase.ro</a:t>
            </a:r>
            <a:endParaRPr lang="en-US" sz="2400" dirty="0"/>
          </a:p>
        </p:txBody>
      </p:sp>
      <p:pic>
        <p:nvPicPr>
          <p:cNvPr id="5" name="Imagine 4" descr="O imagine care conține interior, colonadă&#10;&#10;Descriere generată automat">
            <a:extLst>
              <a:ext uri="{FF2B5EF4-FFF2-40B4-BE49-F238E27FC236}">
                <a16:creationId xmlns:a16="http://schemas.microsoft.com/office/drawing/2014/main" id="{F045F55C-4497-45A3-B5FB-79CB735DAC6D}"/>
              </a:ext>
            </a:extLst>
          </p:cNvPr>
          <p:cNvPicPr>
            <a:picLocks noChangeAspect="1"/>
          </p:cNvPicPr>
          <p:nvPr/>
        </p:nvPicPr>
        <p:blipFill rotWithShape="1">
          <a:blip r:embed="rId4">
            <a:extLst>
              <a:ext uri="{28A0092B-C50C-407E-A947-70E740481C1C}">
                <a14:useLocalDpi xmlns:a14="http://schemas.microsoft.com/office/drawing/2010/main" val="0"/>
              </a:ext>
            </a:extLst>
          </a:blip>
          <a:srcRect l="8949" r="10698"/>
          <a:stretch/>
        </p:blipFill>
        <p:spPr>
          <a:xfrm>
            <a:off x="0" y="0"/>
            <a:ext cx="6856412" cy="6858000"/>
          </a:xfrm>
          <a:prstGeom prst="rect">
            <a:avLst/>
          </a:prstGeom>
        </p:spPr>
      </p:pic>
    </p:spTree>
    <p:extLst>
      <p:ext uri="{BB962C8B-B14F-4D97-AF65-F5344CB8AC3E}">
        <p14:creationId xmlns:p14="http://schemas.microsoft.com/office/powerpoint/2010/main" val="210213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Parteneri EAM</a:t>
            </a:r>
          </a:p>
        </p:txBody>
      </p:sp>
      <p:pic>
        <p:nvPicPr>
          <p:cNvPr id="58" name="Imagine 57">
            <a:extLst>
              <a:ext uri="{FF2B5EF4-FFF2-40B4-BE49-F238E27FC236}">
                <a16:creationId xmlns:a16="http://schemas.microsoft.com/office/drawing/2014/main" id="{933085C7-C1EA-43AE-BBBC-2F3A34FCB0A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073" y="1767784"/>
            <a:ext cx="3224861" cy="837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9" name="Imagine 58">
            <a:extLst>
              <a:ext uri="{FF2B5EF4-FFF2-40B4-BE49-F238E27FC236}">
                <a16:creationId xmlns:a16="http://schemas.microsoft.com/office/drawing/2014/main" id="{E488D43D-C1F7-4633-9F19-E26191776C0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8779" y="1770237"/>
            <a:ext cx="2194244"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2" name="Imagine 61">
            <a:extLst>
              <a:ext uri="{FF2B5EF4-FFF2-40B4-BE49-F238E27FC236}">
                <a16:creationId xmlns:a16="http://schemas.microsoft.com/office/drawing/2014/main" id="{B80BADDE-A96A-456F-B319-1B9D6556AF7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9537" y="1710265"/>
            <a:ext cx="2685548" cy="859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3" name="Imagine 62">
            <a:extLst>
              <a:ext uri="{FF2B5EF4-FFF2-40B4-BE49-F238E27FC236}">
                <a16:creationId xmlns:a16="http://schemas.microsoft.com/office/drawing/2014/main" id="{CE6273FB-8503-47EF-B0E8-27A0E083903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5797" y="1753504"/>
            <a:ext cx="1813650" cy="859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4" name="Imagine 63">
            <a:extLst>
              <a:ext uri="{FF2B5EF4-FFF2-40B4-BE49-F238E27FC236}">
                <a16:creationId xmlns:a16="http://schemas.microsoft.com/office/drawing/2014/main" id="{A54E1570-0EF1-4894-89FF-92AA0274476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073" y="2885017"/>
            <a:ext cx="1143000" cy="1026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5" name="Imagine 64">
            <a:extLst>
              <a:ext uri="{FF2B5EF4-FFF2-40B4-BE49-F238E27FC236}">
                <a16:creationId xmlns:a16="http://schemas.microsoft.com/office/drawing/2014/main" id="{64051009-F7C0-4B35-AA39-98AAF7941288}"/>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1526" y="3000248"/>
            <a:ext cx="2385616"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 name="Imagine 65">
            <a:extLst>
              <a:ext uri="{FF2B5EF4-FFF2-40B4-BE49-F238E27FC236}">
                <a16:creationId xmlns:a16="http://schemas.microsoft.com/office/drawing/2014/main" id="{CDF5631B-ED17-495B-8287-28B8147EF54B}"/>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2953" y="2989245"/>
            <a:ext cx="2194243"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7" name="Imagine 66">
            <a:extLst>
              <a:ext uri="{FF2B5EF4-FFF2-40B4-BE49-F238E27FC236}">
                <a16:creationId xmlns:a16="http://schemas.microsoft.com/office/drawing/2014/main" id="{9F77A90F-F6F7-4332-98DB-882D97BCBED5}"/>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65252" y="2842896"/>
            <a:ext cx="1223645" cy="1076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 name="Imagine 67">
            <a:extLst>
              <a:ext uri="{FF2B5EF4-FFF2-40B4-BE49-F238E27FC236}">
                <a16:creationId xmlns:a16="http://schemas.microsoft.com/office/drawing/2014/main" id="{40389807-2E66-4D37-B77A-E4A52AB70751}"/>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73759" y="2893104"/>
            <a:ext cx="1634633" cy="1076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 name="Imagine 68">
            <a:extLst>
              <a:ext uri="{FF2B5EF4-FFF2-40B4-BE49-F238E27FC236}">
                <a16:creationId xmlns:a16="http://schemas.microsoft.com/office/drawing/2014/main" id="{5BDD2583-8271-41A6-A012-9FB0D27EC8C4}"/>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37272" y="4050432"/>
            <a:ext cx="1223644" cy="978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0" name="Imagine 69">
            <a:extLst>
              <a:ext uri="{FF2B5EF4-FFF2-40B4-BE49-F238E27FC236}">
                <a16:creationId xmlns:a16="http://schemas.microsoft.com/office/drawing/2014/main" id="{032299FC-D8D4-4D38-AD39-875A673B8FBF}"/>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6074" y="4193620"/>
            <a:ext cx="3041346"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Imagine 70">
            <a:extLst>
              <a:ext uri="{FF2B5EF4-FFF2-40B4-BE49-F238E27FC236}">
                <a16:creationId xmlns:a16="http://schemas.microsoft.com/office/drawing/2014/main" id="{D05B0E9D-837B-483E-AEA0-34C9D9824658}"/>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01414" y="4193620"/>
            <a:ext cx="2385616"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2" name="Imagine 71">
            <a:extLst>
              <a:ext uri="{FF2B5EF4-FFF2-40B4-BE49-F238E27FC236}">
                <a16:creationId xmlns:a16="http://schemas.microsoft.com/office/drawing/2014/main" id="{67C2C420-F103-45E0-88A4-1A1451A27C90}"/>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6547464" y="4156289"/>
            <a:ext cx="1223645"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3" name="Imagine 72">
            <a:extLst>
              <a:ext uri="{FF2B5EF4-FFF2-40B4-BE49-F238E27FC236}">
                <a16:creationId xmlns:a16="http://schemas.microsoft.com/office/drawing/2014/main" id="{7A96662B-1D5F-404F-9178-6834D6ED0A5D}"/>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21349" y="4130003"/>
            <a:ext cx="1329803" cy="978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4" name="Imagine 73">
            <a:extLst>
              <a:ext uri="{FF2B5EF4-FFF2-40B4-BE49-F238E27FC236}">
                <a16:creationId xmlns:a16="http://schemas.microsoft.com/office/drawing/2014/main" id="{E738986C-4EFB-49D9-8D1A-21B78B1583C7}"/>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1820" y="5489451"/>
            <a:ext cx="2510786"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5" name="Imagine 74">
            <a:extLst>
              <a:ext uri="{FF2B5EF4-FFF2-40B4-BE49-F238E27FC236}">
                <a16:creationId xmlns:a16="http://schemas.microsoft.com/office/drawing/2014/main" id="{6D48D3D0-DCEE-416F-A6C2-7C79AE7A7EC3}"/>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50934" y="5513734"/>
            <a:ext cx="1223644"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6" name="Imagine 75">
            <a:extLst>
              <a:ext uri="{FF2B5EF4-FFF2-40B4-BE49-F238E27FC236}">
                <a16:creationId xmlns:a16="http://schemas.microsoft.com/office/drawing/2014/main" id="{69477969-0656-4633-B768-DB1C87EAA2C3}"/>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248001" y="5577235"/>
            <a:ext cx="1392124" cy="835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7" name="Imagine 76">
            <a:extLst>
              <a:ext uri="{FF2B5EF4-FFF2-40B4-BE49-F238E27FC236}">
                <a16:creationId xmlns:a16="http://schemas.microsoft.com/office/drawing/2014/main" id="{853D29EA-297A-4652-A1A7-8D0015469892}"/>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28666" y="5577236"/>
            <a:ext cx="1567954" cy="783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8" name="Imagine 77">
            <a:extLst>
              <a:ext uri="{FF2B5EF4-FFF2-40B4-BE49-F238E27FC236}">
                <a16:creationId xmlns:a16="http://schemas.microsoft.com/office/drawing/2014/main" id="{1851CAF5-BB51-40AC-A627-5A3C8AF294BC}"/>
              </a:ext>
            </a:extLst>
          </p:cNvPr>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764420" y="5583210"/>
            <a:ext cx="2685548" cy="789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89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Parteneri EAM</a:t>
            </a:r>
          </a:p>
        </p:txBody>
      </p:sp>
      <p:pic>
        <p:nvPicPr>
          <p:cNvPr id="33" name="Imagine 32">
            <a:extLst>
              <a:ext uri="{FF2B5EF4-FFF2-40B4-BE49-F238E27FC236}">
                <a16:creationId xmlns:a16="http://schemas.microsoft.com/office/drawing/2014/main" id="{78EB04D5-E741-4CEF-B760-3684DFDCA8C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725" y="1599071"/>
            <a:ext cx="3035292" cy="717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Imagine 33">
            <a:extLst>
              <a:ext uri="{FF2B5EF4-FFF2-40B4-BE49-F238E27FC236}">
                <a16:creationId xmlns:a16="http://schemas.microsoft.com/office/drawing/2014/main" id="{10BFF9DD-AEA4-481A-AC0B-E5F2F6991AA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8347" y="1570430"/>
            <a:ext cx="1530447" cy="909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Imagine 34">
            <a:extLst>
              <a:ext uri="{FF2B5EF4-FFF2-40B4-BE49-F238E27FC236}">
                <a16:creationId xmlns:a16="http://schemas.microsoft.com/office/drawing/2014/main" id="{59C2FA28-2B01-4CFA-8C8B-314D4BEE7F7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2478" y="3925749"/>
            <a:ext cx="1606535" cy="737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Imagine 35">
            <a:extLst>
              <a:ext uri="{FF2B5EF4-FFF2-40B4-BE49-F238E27FC236}">
                <a16:creationId xmlns:a16="http://schemas.microsoft.com/office/drawing/2014/main" id="{0D98498C-E440-40D3-83F3-10EDA5C4D2D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8708" y="2569201"/>
            <a:ext cx="792339" cy="921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Imagine 36">
            <a:extLst>
              <a:ext uri="{FF2B5EF4-FFF2-40B4-BE49-F238E27FC236}">
                <a16:creationId xmlns:a16="http://schemas.microsoft.com/office/drawing/2014/main" id="{504FF83B-0FC5-4702-915C-4C962F59C13A}"/>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5746" y="1618260"/>
            <a:ext cx="1419521" cy="717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Imagine 37">
            <a:extLst>
              <a:ext uri="{FF2B5EF4-FFF2-40B4-BE49-F238E27FC236}">
                <a16:creationId xmlns:a16="http://schemas.microsoft.com/office/drawing/2014/main" id="{8595C89B-7484-429E-95B5-E428AD8B1092}"/>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1241" y="1626586"/>
            <a:ext cx="3972437" cy="742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Imagine 38">
            <a:extLst>
              <a:ext uri="{FF2B5EF4-FFF2-40B4-BE49-F238E27FC236}">
                <a16:creationId xmlns:a16="http://schemas.microsoft.com/office/drawing/2014/main" id="{51769281-2CEA-472E-B345-CD139D92AD75}"/>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21090" y="2553397"/>
            <a:ext cx="1087755" cy="998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Imagine 39">
            <a:extLst>
              <a:ext uri="{FF2B5EF4-FFF2-40B4-BE49-F238E27FC236}">
                <a16:creationId xmlns:a16="http://schemas.microsoft.com/office/drawing/2014/main" id="{BEA649B7-78A2-4763-82F9-6E938087C3AF}"/>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4751" y="3864630"/>
            <a:ext cx="1767160" cy="801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Imagine 40">
            <a:extLst>
              <a:ext uri="{FF2B5EF4-FFF2-40B4-BE49-F238E27FC236}">
                <a16:creationId xmlns:a16="http://schemas.microsoft.com/office/drawing/2014/main" id="{BB7564F7-5954-4ED0-AFCE-B59FEC31B6B5}"/>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7591" y="2671163"/>
            <a:ext cx="1593851" cy="717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Imagine 41">
            <a:extLst>
              <a:ext uri="{FF2B5EF4-FFF2-40B4-BE49-F238E27FC236}">
                <a16:creationId xmlns:a16="http://schemas.microsoft.com/office/drawing/2014/main" id="{83399E81-C930-46F1-A3C2-4AC66CA83D24}"/>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08394" y="2667000"/>
            <a:ext cx="2058035" cy="82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 name="Imagine 42">
            <a:extLst>
              <a:ext uri="{FF2B5EF4-FFF2-40B4-BE49-F238E27FC236}">
                <a16:creationId xmlns:a16="http://schemas.microsoft.com/office/drawing/2014/main" id="{20A23B12-6729-4045-A1CF-F244BF6F176F}"/>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94411" y="2692436"/>
            <a:ext cx="1509763" cy="742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 name="Imagine 43">
            <a:extLst>
              <a:ext uri="{FF2B5EF4-FFF2-40B4-BE49-F238E27FC236}">
                <a16:creationId xmlns:a16="http://schemas.microsoft.com/office/drawing/2014/main" id="{26D87D5A-9B47-4917-8CDA-81F51F077EB7}"/>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1217611" y="4886244"/>
            <a:ext cx="2114725" cy="611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Imagine 44">
            <a:extLst>
              <a:ext uri="{FF2B5EF4-FFF2-40B4-BE49-F238E27FC236}">
                <a16:creationId xmlns:a16="http://schemas.microsoft.com/office/drawing/2014/main" id="{F4DF3CCF-99FD-4D56-9006-160DECC96E64}"/>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4728819" y="4956155"/>
            <a:ext cx="2319701" cy="762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 name="Imagine 45">
            <a:extLst>
              <a:ext uri="{FF2B5EF4-FFF2-40B4-BE49-F238E27FC236}">
                <a16:creationId xmlns:a16="http://schemas.microsoft.com/office/drawing/2014/main" id="{53D5DFC7-ADE0-4D65-A15C-CE15F0B1B267}"/>
              </a:ext>
            </a:extLst>
          </p:cNvPr>
          <p:cNvPicPr/>
          <p:nvPr/>
        </p:nvPicPr>
        <p:blipFill>
          <a:blip r:embed="rId18">
            <a:extLst>
              <a:ext uri="{28A0092B-C50C-407E-A947-70E740481C1C}">
                <a14:useLocalDpi xmlns:a14="http://schemas.microsoft.com/office/drawing/2010/main" val="0"/>
              </a:ext>
            </a:extLst>
          </a:blip>
          <a:srcRect/>
          <a:stretch>
            <a:fillRect/>
          </a:stretch>
        </p:blipFill>
        <p:spPr bwMode="auto">
          <a:xfrm>
            <a:off x="6947147" y="3955463"/>
            <a:ext cx="2983951" cy="778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Imagine 46">
            <a:extLst>
              <a:ext uri="{FF2B5EF4-FFF2-40B4-BE49-F238E27FC236}">
                <a16:creationId xmlns:a16="http://schemas.microsoft.com/office/drawing/2014/main" id="{7233E30E-C293-46E6-A647-88E0D9D9662B}"/>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27518" y="3913220"/>
            <a:ext cx="1191124" cy="82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Imagine 47">
            <a:extLst>
              <a:ext uri="{FF2B5EF4-FFF2-40B4-BE49-F238E27FC236}">
                <a16:creationId xmlns:a16="http://schemas.microsoft.com/office/drawing/2014/main" id="{BFF67303-5800-48A7-B932-E2C02E57603E}"/>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37617" y="3758287"/>
            <a:ext cx="1191124" cy="925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Imagine 48">
            <a:extLst>
              <a:ext uri="{FF2B5EF4-FFF2-40B4-BE49-F238E27FC236}">
                <a16:creationId xmlns:a16="http://schemas.microsoft.com/office/drawing/2014/main" id="{B6809749-CD1E-4367-AE63-908C9EC74033}"/>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46546" y="5713158"/>
            <a:ext cx="797163" cy="1030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 name="Imagine 49">
            <a:extLst>
              <a:ext uri="{FF2B5EF4-FFF2-40B4-BE49-F238E27FC236}">
                <a16:creationId xmlns:a16="http://schemas.microsoft.com/office/drawing/2014/main" id="{7A9A167F-EBF5-4B63-BCE4-A05D82C33862}"/>
              </a:ext>
            </a:extLst>
          </p:cNvPr>
          <p:cNvPicPr/>
          <p:nvPr/>
        </p:nvPicPr>
        <p:blipFill>
          <a:blip r:embed="rId22">
            <a:extLst>
              <a:ext uri="{28A0092B-C50C-407E-A947-70E740481C1C}">
                <a14:useLocalDpi xmlns:a14="http://schemas.microsoft.com/office/drawing/2010/main" val="0"/>
              </a:ext>
            </a:extLst>
          </a:blip>
          <a:srcRect/>
          <a:stretch>
            <a:fillRect/>
          </a:stretch>
        </p:blipFill>
        <p:spPr bwMode="auto">
          <a:xfrm>
            <a:off x="553008" y="5888480"/>
            <a:ext cx="3889156" cy="678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Imagine 50">
            <a:extLst>
              <a:ext uri="{FF2B5EF4-FFF2-40B4-BE49-F238E27FC236}">
                <a16:creationId xmlns:a16="http://schemas.microsoft.com/office/drawing/2014/main" id="{605840D7-22A1-4FFF-B96A-B1825D58F639}"/>
              </a:ext>
            </a:extLst>
          </p:cNvPr>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10743" y="5710151"/>
            <a:ext cx="797163" cy="929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 name="Imagine 51">
            <a:extLst>
              <a:ext uri="{FF2B5EF4-FFF2-40B4-BE49-F238E27FC236}">
                <a16:creationId xmlns:a16="http://schemas.microsoft.com/office/drawing/2014/main" id="{7654B396-E20B-470E-B9FB-17C904C6C156}"/>
              </a:ext>
            </a:extLst>
          </p:cNvPr>
          <p:cNvPicPr/>
          <p:nvPr/>
        </p:nvPicPr>
        <p:blipFill>
          <a:blip r:embed="rId24">
            <a:extLst>
              <a:ext uri="{28A0092B-C50C-407E-A947-70E740481C1C}">
                <a14:useLocalDpi xmlns:a14="http://schemas.microsoft.com/office/drawing/2010/main" val="0"/>
              </a:ext>
            </a:extLst>
          </a:blip>
          <a:srcRect/>
          <a:stretch>
            <a:fillRect/>
          </a:stretch>
        </p:blipFill>
        <p:spPr bwMode="auto">
          <a:xfrm>
            <a:off x="7770812" y="5779363"/>
            <a:ext cx="3942096" cy="742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3" name="Imagine 52">
            <a:extLst>
              <a:ext uri="{FF2B5EF4-FFF2-40B4-BE49-F238E27FC236}">
                <a16:creationId xmlns:a16="http://schemas.microsoft.com/office/drawing/2014/main" id="{D6491D96-9717-4439-B923-BFC5A9535148}"/>
              </a:ext>
            </a:extLst>
          </p:cNvPr>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917916" y="4794252"/>
            <a:ext cx="2319701" cy="92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865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reptunghi 5">
            <a:extLst>
              <a:ext uri="{FF2B5EF4-FFF2-40B4-BE49-F238E27FC236}">
                <a16:creationId xmlns:a16="http://schemas.microsoft.com/office/drawing/2014/main" id="{A02DD42B-D54F-4FE4-A56A-D450FF7029B1}"/>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7" name="Conector drept 6">
            <a:extLst>
              <a:ext uri="{FF2B5EF4-FFF2-40B4-BE49-F238E27FC236}">
                <a16:creationId xmlns:a16="http://schemas.microsoft.com/office/drawing/2014/main" id="{8FBFA8B6-F480-4812-A789-D96FF3DF6C47}"/>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9" name="Imagine 8">
            <a:extLst>
              <a:ext uri="{FF2B5EF4-FFF2-40B4-BE49-F238E27FC236}">
                <a16:creationId xmlns:a16="http://schemas.microsoft.com/office/drawing/2014/main" id="{0B4DF727-FF24-481F-8014-4CD56ED35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2806" y="620522"/>
            <a:ext cx="636816" cy="495301"/>
          </a:xfrm>
          <a:prstGeom prst="rect">
            <a:avLst/>
          </a:prstGeom>
        </p:spPr>
      </p:pic>
      <p:pic>
        <p:nvPicPr>
          <p:cNvPr id="10" name="Imagine 9" descr="O imagine care conține text, miniatură&#10;&#10;Descriere generată automat">
            <a:extLst>
              <a:ext uri="{FF2B5EF4-FFF2-40B4-BE49-F238E27FC236}">
                <a16:creationId xmlns:a16="http://schemas.microsoft.com/office/drawing/2014/main" id="{EBBD4898-3039-4E32-9D8E-EE78D3A23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1707" y="681369"/>
            <a:ext cx="896327" cy="335510"/>
          </a:xfrm>
          <a:prstGeom prst="rect">
            <a:avLst/>
          </a:prstGeom>
        </p:spPr>
      </p:pic>
      <p:sp>
        <p:nvSpPr>
          <p:cNvPr id="12" name="Titlu 12">
            <a:extLst>
              <a:ext uri="{FF2B5EF4-FFF2-40B4-BE49-F238E27FC236}">
                <a16:creationId xmlns:a16="http://schemas.microsoft.com/office/drawing/2014/main" id="{CF67A513-C27A-42BB-9B02-12D65629BE64}"/>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en-US" sz="2800" dirty="0" err="1">
                <a:latin typeface="Times New Roman" panose="02020603050405020304" pitchFamily="18" charset="0"/>
                <a:cs typeface="Times New Roman" panose="02020603050405020304" pitchFamily="18" charset="0"/>
              </a:rPr>
              <a:t>Invi</a:t>
            </a:r>
            <a:r>
              <a:rPr lang="ro-RO" sz="2800"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a</a:t>
            </a:r>
            <a:r>
              <a:rPr lang="ro-RO" sz="2800" dirty="0">
                <a:latin typeface="Times New Roman" panose="02020603050405020304" pitchFamily="18" charset="0"/>
                <a:cs typeface="Times New Roman" panose="02020603050405020304" pitchFamily="18" charset="0"/>
              </a:rPr>
              <a:t>ți la activități didactice </a:t>
            </a:r>
          </a:p>
        </p:txBody>
      </p:sp>
      <p:sp>
        <p:nvSpPr>
          <p:cNvPr id="4" name="Rectangle 9">
            <a:extLst>
              <a:ext uri="{FF2B5EF4-FFF2-40B4-BE49-F238E27FC236}">
                <a16:creationId xmlns:a16="http://schemas.microsoft.com/office/drawing/2014/main" id="{FC1FCBC9-42AB-4ED2-B8D2-338E45F7D12D}"/>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pic>
        <p:nvPicPr>
          <p:cNvPr id="1034" name="Picture 10" descr="💻">
            <a:extLst>
              <a:ext uri="{FF2B5EF4-FFF2-40B4-BE49-F238E27FC236}">
                <a16:creationId xmlns:a16="http://schemas.microsoft.com/office/drawing/2014/main" id="{90772073-A5BF-4913-AEA9-F1F5909E83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0" y="-2206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
            <a:extLst>
              <a:ext uri="{FF2B5EF4-FFF2-40B4-BE49-F238E27FC236}">
                <a16:creationId xmlns:a16="http://schemas.microsoft.com/office/drawing/2014/main" id="{122E940B-6C46-4564-9728-75FBFE59A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9900" y="-2206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
            <a:extLst>
              <a:ext uri="{FF2B5EF4-FFF2-40B4-BE49-F238E27FC236}">
                <a16:creationId xmlns:a16="http://schemas.microsoft.com/office/drawing/2014/main" id="{175AEE0F-5981-401B-AA98-A31A5E5A46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4850" y="-2206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3C99EAD-BB29-4162-8E58-F935C4980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084" y="1626556"/>
            <a:ext cx="3404867" cy="1918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AC839E9F-3BE9-42CC-B29E-53EBB862FA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0174" y="3609302"/>
            <a:ext cx="3486910" cy="2279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0EB0D93-E0D1-4B61-B2A6-AC48C568F2F0}"/>
              </a:ext>
            </a:extLst>
          </p:cNvPr>
          <p:cNvPicPr>
            <a:picLocks noChangeAspect="1"/>
          </p:cNvPicPr>
          <p:nvPr/>
        </p:nvPicPr>
        <p:blipFill>
          <a:blip r:embed="rId10"/>
          <a:stretch>
            <a:fillRect/>
          </a:stretch>
        </p:blipFill>
        <p:spPr>
          <a:xfrm>
            <a:off x="3928951" y="2440778"/>
            <a:ext cx="4222862" cy="2375360"/>
          </a:xfrm>
          <a:prstGeom prst="rect">
            <a:avLst/>
          </a:prstGeom>
        </p:spPr>
      </p:pic>
      <p:pic>
        <p:nvPicPr>
          <p:cNvPr id="3" name="Picture 2">
            <a:extLst>
              <a:ext uri="{FF2B5EF4-FFF2-40B4-BE49-F238E27FC236}">
                <a16:creationId xmlns:a16="http://schemas.microsoft.com/office/drawing/2014/main" id="{ED1B37FC-062F-4FCA-B81F-440294F86E0B}"/>
              </a:ext>
            </a:extLst>
          </p:cNvPr>
          <p:cNvPicPr>
            <a:picLocks noChangeAspect="1"/>
          </p:cNvPicPr>
          <p:nvPr/>
        </p:nvPicPr>
        <p:blipFill>
          <a:blip r:embed="rId11"/>
          <a:stretch>
            <a:fillRect/>
          </a:stretch>
        </p:blipFill>
        <p:spPr>
          <a:xfrm>
            <a:off x="8572986" y="1239013"/>
            <a:ext cx="3486910" cy="1961387"/>
          </a:xfrm>
          <a:prstGeom prst="rect">
            <a:avLst/>
          </a:prstGeom>
        </p:spPr>
      </p:pic>
      <p:pic>
        <p:nvPicPr>
          <p:cNvPr id="5" name="Picture 4">
            <a:extLst>
              <a:ext uri="{FF2B5EF4-FFF2-40B4-BE49-F238E27FC236}">
                <a16:creationId xmlns:a16="http://schemas.microsoft.com/office/drawing/2014/main" id="{54DC2369-83E7-4EA0-8407-AD119978C9D0}"/>
              </a:ext>
            </a:extLst>
          </p:cNvPr>
          <p:cNvPicPr>
            <a:picLocks noChangeAspect="1"/>
          </p:cNvPicPr>
          <p:nvPr/>
        </p:nvPicPr>
        <p:blipFill>
          <a:blip r:embed="rId12"/>
          <a:stretch>
            <a:fillRect/>
          </a:stretch>
        </p:blipFill>
        <p:spPr>
          <a:xfrm>
            <a:off x="524084" y="3699169"/>
            <a:ext cx="3200401" cy="2092032"/>
          </a:xfrm>
          <a:prstGeom prst="rect">
            <a:avLst/>
          </a:prstGeom>
        </p:spPr>
      </p:pic>
    </p:spTree>
    <p:extLst>
      <p:ext uri="{BB962C8B-B14F-4D97-AF65-F5344CB8AC3E}">
        <p14:creationId xmlns:p14="http://schemas.microsoft.com/office/powerpoint/2010/main" val="257320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reptunghi 5">
            <a:extLst>
              <a:ext uri="{FF2B5EF4-FFF2-40B4-BE49-F238E27FC236}">
                <a16:creationId xmlns:a16="http://schemas.microsoft.com/office/drawing/2014/main" id="{A02DD42B-D54F-4FE4-A56A-D450FF7029B1}"/>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7" name="Conector drept 6">
            <a:extLst>
              <a:ext uri="{FF2B5EF4-FFF2-40B4-BE49-F238E27FC236}">
                <a16:creationId xmlns:a16="http://schemas.microsoft.com/office/drawing/2014/main" id="{8FBFA8B6-F480-4812-A789-D96FF3DF6C47}"/>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9" name="Imagine 8">
            <a:extLst>
              <a:ext uri="{FF2B5EF4-FFF2-40B4-BE49-F238E27FC236}">
                <a16:creationId xmlns:a16="http://schemas.microsoft.com/office/drawing/2014/main" id="{0B4DF727-FF24-481F-8014-4CD56ED35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2806" y="620522"/>
            <a:ext cx="636816" cy="495301"/>
          </a:xfrm>
          <a:prstGeom prst="rect">
            <a:avLst/>
          </a:prstGeom>
        </p:spPr>
      </p:pic>
      <p:pic>
        <p:nvPicPr>
          <p:cNvPr id="10" name="Imagine 9" descr="O imagine care conține text, miniatură&#10;&#10;Descriere generată automat">
            <a:extLst>
              <a:ext uri="{FF2B5EF4-FFF2-40B4-BE49-F238E27FC236}">
                <a16:creationId xmlns:a16="http://schemas.microsoft.com/office/drawing/2014/main" id="{EBBD4898-3039-4E32-9D8E-EE78D3A23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1707" y="681369"/>
            <a:ext cx="896327" cy="335510"/>
          </a:xfrm>
          <a:prstGeom prst="rect">
            <a:avLst/>
          </a:prstGeom>
        </p:spPr>
      </p:pic>
      <p:sp>
        <p:nvSpPr>
          <p:cNvPr id="12" name="Titlu 12">
            <a:extLst>
              <a:ext uri="{FF2B5EF4-FFF2-40B4-BE49-F238E27FC236}">
                <a16:creationId xmlns:a16="http://schemas.microsoft.com/office/drawing/2014/main" id="{CF67A513-C27A-42BB-9B02-12D65629BE64}"/>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sz="2800" dirty="0">
                <a:latin typeface="Times New Roman" panose="02020603050405020304" pitchFamily="18" charset="0"/>
                <a:cs typeface="Times New Roman" panose="02020603050405020304" pitchFamily="18" charset="0"/>
              </a:rPr>
              <a:t>Deschiderea anului universitar 2022 - 2023</a:t>
            </a:r>
          </a:p>
        </p:txBody>
      </p:sp>
      <p:sp>
        <p:nvSpPr>
          <p:cNvPr id="4" name="Rectangle 9">
            <a:extLst>
              <a:ext uri="{FF2B5EF4-FFF2-40B4-BE49-F238E27FC236}">
                <a16:creationId xmlns:a16="http://schemas.microsoft.com/office/drawing/2014/main" id="{FC1FCBC9-42AB-4ED2-B8D2-338E45F7D12D}"/>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pic>
        <p:nvPicPr>
          <p:cNvPr id="1034" name="Picture 10" descr="💻">
            <a:extLst>
              <a:ext uri="{FF2B5EF4-FFF2-40B4-BE49-F238E27FC236}">
                <a16:creationId xmlns:a16="http://schemas.microsoft.com/office/drawing/2014/main" id="{90772073-A5BF-4913-AEA9-F1F5909E83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0" y="-2206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
            <a:extLst>
              <a:ext uri="{FF2B5EF4-FFF2-40B4-BE49-F238E27FC236}">
                <a16:creationId xmlns:a16="http://schemas.microsoft.com/office/drawing/2014/main" id="{122E940B-6C46-4564-9728-75FBFE59A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9900" y="-2206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
            <a:extLst>
              <a:ext uri="{FF2B5EF4-FFF2-40B4-BE49-F238E27FC236}">
                <a16:creationId xmlns:a16="http://schemas.microsoft.com/office/drawing/2014/main" id="{175AEE0F-5981-401B-AA98-A31A5E5A46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4850" y="-2206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ine 2">
            <a:extLst>
              <a:ext uri="{FF2B5EF4-FFF2-40B4-BE49-F238E27FC236}">
                <a16:creationId xmlns:a16="http://schemas.microsoft.com/office/drawing/2014/main" id="{5E96ED7B-A87B-4A3E-ADA3-9458463D29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1722" y="1670358"/>
            <a:ext cx="4425615" cy="1993283"/>
          </a:xfrm>
          <a:prstGeom prst="rect">
            <a:avLst/>
          </a:prstGeom>
          <a:ln>
            <a:noFill/>
          </a:ln>
          <a:effectLst>
            <a:softEdge rad="112500"/>
          </a:effectLst>
        </p:spPr>
      </p:pic>
      <p:pic>
        <p:nvPicPr>
          <p:cNvPr id="8" name="Imagine 7">
            <a:extLst>
              <a:ext uri="{FF2B5EF4-FFF2-40B4-BE49-F238E27FC236}">
                <a16:creationId xmlns:a16="http://schemas.microsoft.com/office/drawing/2014/main" id="{C06FC666-37A0-4248-BB80-C0A2AE33D9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0412" y="2819400"/>
            <a:ext cx="3459109" cy="2594332"/>
          </a:xfrm>
          <a:prstGeom prst="rect">
            <a:avLst/>
          </a:prstGeom>
          <a:ln>
            <a:noFill/>
          </a:ln>
          <a:effectLst>
            <a:softEdge rad="112500"/>
          </a:effectLst>
        </p:spPr>
      </p:pic>
      <p:pic>
        <p:nvPicPr>
          <p:cNvPr id="13" name="Imagine 12">
            <a:extLst>
              <a:ext uri="{FF2B5EF4-FFF2-40B4-BE49-F238E27FC236}">
                <a16:creationId xmlns:a16="http://schemas.microsoft.com/office/drawing/2014/main" id="{AD26D912-A862-45B9-8348-4EFE65DA15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2724" y="4283707"/>
            <a:ext cx="2603610" cy="1955250"/>
          </a:xfrm>
          <a:prstGeom prst="rect">
            <a:avLst/>
          </a:prstGeom>
          <a:ln>
            <a:noFill/>
          </a:ln>
          <a:effectLst>
            <a:softEdge rad="112500"/>
          </a:effectLst>
        </p:spPr>
      </p:pic>
      <p:pic>
        <p:nvPicPr>
          <p:cNvPr id="16" name="Imagine 15">
            <a:extLst>
              <a:ext uri="{FF2B5EF4-FFF2-40B4-BE49-F238E27FC236}">
                <a16:creationId xmlns:a16="http://schemas.microsoft.com/office/drawing/2014/main" id="{1E19D265-598C-41C9-8353-775DCC6E7B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173" y="2090034"/>
            <a:ext cx="2811197" cy="3748263"/>
          </a:xfrm>
          <a:prstGeom prst="rect">
            <a:avLst/>
          </a:prstGeom>
          <a:ln>
            <a:noFill/>
          </a:ln>
          <a:effectLst>
            <a:softEdge rad="112500"/>
          </a:effectLst>
        </p:spPr>
      </p:pic>
    </p:spTree>
    <p:extLst>
      <p:ext uri="{BB962C8B-B14F-4D97-AF65-F5344CB8AC3E}">
        <p14:creationId xmlns:p14="http://schemas.microsoft.com/office/powerpoint/2010/main" val="352606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6843711" y="1676400"/>
            <a:ext cx="5318125" cy="1524000"/>
          </a:xfrm>
        </p:spPr>
        <p:txBody>
          <a:bodyPr rtlCol="0" anchor="b">
            <a:normAutofit/>
          </a:bodyPr>
          <a:lstStyle/>
          <a:p>
            <a:pPr algn="ctr" rtl="0"/>
            <a:r>
              <a:rPr lang="en-US" sz="3200" dirty="0">
                <a:latin typeface="Times New Roman" panose="02020603050405020304" pitchFamily="18" charset="0"/>
                <a:cs typeface="Times New Roman" panose="02020603050405020304" pitchFamily="18" charset="0"/>
              </a:rPr>
              <a:t>STUDII </a:t>
            </a:r>
            <a:r>
              <a:rPr lang="ro-RO" sz="3200" dirty="0">
                <a:latin typeface="Times New Roman" panose="02020603050405020304" pitchFamily="18" charset="0"/>
                <a:cs typeface="Times New Roman" panose="02020603050405020304" pitchFamily="18" charset="0"/>
              </a:rPr>
              <a:t>ÎN BUCUREȘTI</a:t>
            </a:r>
          </a:p>
        </p:txBody>
      </p:sp>
      <p:pic>
        <p:nvPicPr>
          <p:cNvPr id="4" name="Imagine 3">
            <a:extLst>
              <a:ext uri="{FF2B5EF4-FFF2-40B4-BE49-F238E27FC236}">
                <a16:creationId xmlns:a16="http://schemas.microsoft.com/office/drawing/2014/main" id="{ABCC3221-5863-42DE-936A-821833632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780212" cy="6858000"/>
          </a:xfrm>
          <a:prstGeom prst="rect">
            <a:avLst/>
          </a:prstGeom>
        </p:spPr>
      </p:pic>
      <p:pic>
        <p:nvPicPr>
          <p:cNvPr id="5" name="Imagine 4">
            <a:extLst>
              <a:ext uri="{FF2B5EF4-FFF2-40B4-BE49-F238E27FC236}">
                <a16:creationId xmlns:a16="http://schemas.microsoft.com/office/drawing/2014/main" id="{AFF917E1-C3EE-408B-8AFC-7940321287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0360" y="156093"/>
            <a:ext cx="636816" cy="495301"/>
          </a:xfrm>
          <a:prstGeom prst="rect">
            <a:avLst/>
          </a:prstGeom>
        </p:spPr>
      </p:pic>
      <p:pic>
        <p:nvPicPr>
          <p:cNvPr id="6" name="Imagine 5" descr="O imagine care conține text, miniatură&#10;&#10;Descriere generată automat">
            <a:extLst>
              <a:ext uri="{FF2B5EF4-FFF2-40B4-BE49-F238E27FC236}">
                <a16:creationId xmlns:a16="http://schemas.microsoft.com/office/drawing/2014/main" id="{6BBA429B-0CB7-4FB8-945A-F8E3485AA6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425" y="216940"/>
            <a:ext cx="896327" cy="335510"/>
          </a:xfrm>
          <a:prstGeom prst="rect">
            <a:avLst/>
          </a:prstGeom>
        </p:spPr>
      </p:pic>
    </p:spTree>
    <p:extLst>
      <p:ext uri="{BB962C8B-B14F-4D97-AF65-F5344CB8AC3E}">
        <p14:creationId xmlns:p14="http://schemas.microsoft.com/office/powerpoint/2010/main" val="63981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Avantaje</a:t>
            </a:r>
          </a:p>
        </p:txBody>
      </p:sp>
      <p:sp>
        <p:nvSpPr>
          <p:cNvPr id="10" name="Dreptunghi 9">
            <a:extLst>
              <a:ext uri="{FF2B5EF4-FFF2-40B4-BE49-F238E27FC236}">
                <a16:creationId xmlns:a16="http://schemas.microsoft.com/office/drawing/2014/main" id="{F9C5A6EA-B74F-492C-8384-79BFD70FFD4C}"/>
              </a:ext>
            </a:extLst>
          </p:cNvPr>
          <p:cNvSpPr/>
          <p:nvPr/>
        </p:nvSpPr>
        <p:spPr>
          <a:xfrm>
            <a:off x="150813" y="2495751"/>
            <a:ext cx="5715000" cy="3416320"/>
          </a:xfrm>
          <a:prstGeom prst="rect">
            <a:avLst/>
          </a:prstGeom>
        </p:spPr>
        <p:txBody>
          <a:bodyPr wrap="square">
            <a:spAutoFit/>
          </a:bodyPr>
          <a:lstStyle/>
          <a:p>
            <a:endParaRPr lang="ro-RO"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Experiențe culturale la cele mai importante evenimente și instituții culturale </a:t>
            </a:r>
          </a:p>
          <a:p>
            <a:r>
              <a:rPr lang="ro-RO" b="1" dirty="0">
                <a:latin typeface="Times New Roman" panose="02020603050405020304" pitchFamily="18" charset="0"/>
                <a:cs typeface="Times New Roman" panose="02020603050405020304" pitchFamily="18" charset="0"/>
              </a:rPr>
              <a:t>     (concerte, filme, festivaluri)</a:t>
            </a:r>
          </a:p>
          <a:p>
            <a:endParaRPr lang="ro-RO" b="1" dirty="0">
              <a:latin typeface="Times New Roman" panose="02020603050405020304" pitchFamily="18" charset="0"/>
              <a:cs typeface="Times New Roman" panose="02020603050405020304" pitchFamily="18" charset="0"/>
            </a:endParaRPr>
          </a:p>
          <a:p>
            <a:endParaRPr lang="ro-RO"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Acces la instituțiile publice</a:t>
            </a:r>
          </a:p>
          <a:p>
            <a:endParaRPr lang="ro-RO" dirty="0">
              <a:latin typeface="Times New Roman" panose="02020603050405020304" pitchFamily="18" charset="0"/>
              <a:cs typeface="Times New Roman" panose="02020603050405020304" pitchFamily="18" charset="0"/>
            </a:endParaRPr>
          </a:p>
          <a:p>
            <a:r>
              <a:rPr lang="ro-RO" dirty="0">
                <a:latin typeface="Times New Roman" panose="02020603050405020304" pitchFamily="18" charset="0"/>
                <a:cs typeface="Times New Roman" panose="02020603050405020304" pitchFamily="18" charset="0"/>
              </a:rPr>
              <a:t/>
            </a:r>
            <a:br>
              <a:rPr lang="ro-RO" dirty="0">
                <a:latin typeface="Times New Roman" panose="02020603050405020304" pitchFamily="18" charset="0"/>
                <a:cs typeface="Times New Roman" panose="02020603050405020304" pitchFamily="18" charset="0"/>
              </a:rPr>
            </a:br>
            <a:endParaRPr lang="ro-RO" dirty="0">
              <a:latin typeface="Times New Roman" panose="02020603050405020304" pitchFamily="18" charset="0"/>
              <a:cs typeface="Times New Roman" panose="02020603050405020304" pitchFamily="18" charset="0"/>
            </a:endParaRPr>
          </a:p>
          <a:p>
            <a:r>
              <a:rPr lang="ro-RO" dirty="0">
                <a:latin typeface="Times New Roman" panose="02020603050405020304" pitchFamily="18" charset="0"/>
                <a:cs typeface="Times New Roman" panose="02020603050405020304" pitchFamily="18" charset="0"/>
              </a:rPr>
              <a:t/>
            </a:r>
            <a:br>
              <a:rPr lang="ro-RO" dirty="0">
                <a:latin typeface="Times New Roman" panose="02020603050405020304" pitchFamily="18" charset="0"/>
                <a:cs typeface="Times New Roman" panose="02020603050405020304" pitchFamily="18" charset="0"/>
              </a:rPr>
            </a:br>
            <a:endParaRPr lang="ro-RO" i="0" dirty="0">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81AA846-B577-45D1-915D-8189FFE85AC1}"/>
              </a:ext>
            </a:extLst>
          </p:cNvPr>
          <p:cNvPicPr>
            <a:picLocks noChangeAspect="1"/>
          </p:cNvPicPr>
          <p:nvPr/>
        </p:nvPicPr>
        <p:blipFill>
          <a:blip r:embed="rId5"/>
          <a:stretch>
            <a:fillRect/>
          </a:stretch>
        </p:blipFill>
        <p:spPr>
          <a:xfrm>
            <a:off x="5034123" y="1146381"/>
            <a:ext cx="4649555" cy="2762628"/>
          </a:xfrm>
          <a:prstGeom prst="rect">
            <a:avLst/>
          </a:prstGeom>
        </p:spPr>
      </p:pic>
      <p:pic>
        <p:nvPicPr>
          <p:cNvPr id="1032" name="Picture 8" descr="Muzeul Colectiilor de Arta">
            <a:extLst>
              <a:ext uri="{FF2B5EF4-FFF2-40B4-BE49-F238E27FC236}">
                <a16:creationId xmlns:a16="http://schemas.microsoft.com/office/drawing/2014/main" id="{B4F45F9E-4575-4BC6-A8E8-372AE3C72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094" y="3895562"/>
            <a:ext cx="4226412" cy="29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A3A25DA-C4CC-4450-8A5E-92E1C4ED5407}"/>
              </a:ext>
            </a:extLst>
          </p:cNvPr>
          <p:cNvPicPr>
            <a:picLocks noChangeAspect="1"/>
          </p:cNvPicPr>
          <p:nvPr/>
        </p:nvPicPr>
        <p:blipFill>
          <a:blip r:embed="rId7"/>
          <a:stretch>
            <a:fillRect/>
          </a:stretch>
        </p:blipFill>
        <p:spPr>
          <a:xfrm>
            <a:off x="7832506" y="3932071"/>
            <a:ext cx="4205506" cy="2880401"/>
          </a:xfrm>
          <a:prstGeom prst="rect">
            <a:avLst/>
          </a:prstGeom>
        </p:spPr>
      </p:pic>
    </p:spTree>
    <p:extLst>
      <p:ext uri="{BB962C8B-B14F-4D97-AF65-F5344CB8AC3E}">
        <p14:creationId xmlns:p14="http://schemas.microsoft.com/office/powerpoint/2010/main" val="316831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Facilități ASE</a:t>
            </a:r>
          </a:p>
        </p:txBody>
      </p:sp>
      <p:pic>
        <p:nvPicPr>
          <p:cNvPr id="11" name="Imagine 10" descr="O imagine care conține podea, persoană, interior, grup&#10;&#10;Descriere generată automat">
            <a:extLst>
              <a:ext uri="{FF2B5EF4-FFF2-40B4-BE49-F238E27FC236}">
                <a16:creationId xmlns:a16="http://schemas.microsoft.com/office/drawing/2014/main" id="{071BA87F-1B83-4F3B-9CB3-6D1E8CA0F5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6212" y="1981200"/>
            <a:ext cx="2286000" cy="1365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ine 11" descr="O imagine care conține text, plafon&#10;&#10;Descriere generată automat">
            <a:extLst>
              <a:ext uri="{FF2B5EF4-FFF2-40B4-BE49-F238E27FC236}">
                <a16:creationId xmlns:a16="http://schemas.microsoft.com/office/drawing/2014/main" id="{174239F4-E103-47E6-A083-42DD4F1412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2723" y="4648200"/>
            <a:ext cx="2278236" cy="1320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ine 12" descr="O imagine care conține interior, persoană, cameră, sală de conferințe&#10;&#10;Descriere generată automat">
            <a:extLst>
              <a:ext uri="{FF2B5EF4-FFF2-40B4-BE49-F238E27FC236}">
                <a16:creationId xmlns:a16="http://schemas.microsoft.com/office/drawing/2014/main" id="{B420FFE8-F8E7-45D7-B3FC-CAF5CB23A8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7940" y="4267200"/>
            <a:ext cx="2880072"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ine 15" descr="O imagine care conține persoană, aliment, interior, fereastră&#10;&#10;Descriere generată automat">
            <a:extLst>
              <a:ext uri="{FF2B5EF4-FFF2-40B4-BE49-F238E27FC236}">
                <a16:creationId xmlns:a16="http://schemas.microsoft.com/office/drawing/2014/main" id="{71F6B5EA-C7F0-46E9-9C94-D8B58F3EC7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7946" y="1441448"/>
            <a:ext cx="2219465" cy="2609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ine 17" descr="O imagine care conține iarbă, clădire, bloc de locuințe, stațiune&#10;&#10;Descriere generată automat">
            <a:extLst>
              <a:ext uri="{FF2B5EF4-FFF2-40B4-BE49-F238E27FC236}">
                <a16:creationId xmlns:a16="http://schemas.microsoft.com/office/drawing/2014/main" id="{ACCDCEE2-2B02-4629-9D09-E53932D7CD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812" y="4462462"/>
            <a:ext cx="3181350" cy="1709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CasetăText 18">
            <a:extLst>
              <a:ext uri="{FF2B5EF4-FFF2-40B4-BE49-F238E27FC236}">
                <a16:creationId xmlns:a16="http://schemas.microsoft.com/office/drawing/2014/main" id="{A090D7E9-2D91-4551-B542-3606CC4D78A2}"/>
              </a:ext>
            </a:extLst>
          </p:cNvPr>
          <p:cNvSpPr txBox="1"/>
          <p:nvPr/>
        </p:nvSpPr>
        <p:spPr>
          <a:xfrm>
            <a:off x="455612" y="1816101"/>
            <a:ext cx="4191000" cy="2308324"/>
          </a:xfrm>
          <a:prstGeom prst="rect">
            <a:avLst/>
          </a:prstGeom>
          <a:noFill/>
        </p:spPr>
        <p:txBody>
          <a:bodyPr wrap="square" rtlCol="0">
            <a:spAutoFit/>
          </a:bodyPr>
          <a:lstStyle/>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Campusuri studențești moderne</a:t>
            </a:r>
          </a:p>
          <a:p>
            <a:pPr marL="285750" indent="-285750">
              <a:buFont typeface="Wingdings" panose="05000000000000000000" pitchFamily="2" charset="2"/>
              <a:buChar char="ü"/>
            </a:pPr>
            <a:endParaRPr lang="ro-RO"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Cantină studențească ieftină</a:t>
            </a:r>
          </a:p>
          <a:p>
            <a:pPr marL="285750" indent="-285750">
              <a:buFont typeface="Wingdings" panose="05000000000000000000" pitchFamily="2" charset="2"/>
              <a:buChar char="ü"/>
            </a:pPr>
            <a:endParaRPr lang="ro-RO"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Săli de sport dotate</a:t>
            </a:r>
          </a:p>
          <a:p>
            <a:pPr marL="285750" indent="-285750">
              <a:buFont typeface="Wingdings" panose="05000000000000000000" pitchFamily="2" charset="2"/>
              <a:buChar char="ü"/>
            </a:pPr>
            <a:endParaRPr lang="ro-RO"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o-RO" b="1" dirty="0">
                <a:latin typeface="Times New Roman" panose="02020603050405020304" pitchFamily="18" charset="0"/>
                <a:cs typeface="Times New Roman" panose="02020603050405020304" pitchFamily="18" charset="0"/>
              </a:rPr>
              <a:t>Biblioteci și săli de lectură </a:t>
            </a:r>
            <a:br>
              <a:rPr lang="ro-RO" b="1" dirty="0">
                <a:latin typeface="Times New Roman" panose="02020603050405020304" pitchFamily="18" charset="0"/>
                <a:cs typeface="Times New Roman" panose="02020603050405020304" pitchFamily="18" charset="0"/>
              </a:rPr>
            </a:br>
            <a:r>
              <a:rPr lang="ro-RO" b="1" dirty="0">
                <a:latin typeface="Times New Roman" panose="02020603050405020304" pitchFamily="18" charset="0"/>
                <a:cs typeface="Times New Roman" panose="02020603050405020304" pitchFamily="18" charset="0"/>
              </a:rPr>
              <a:t>de actualitate</a:t>
            </a:r>
          </a:p>
        </p:txBody>
      </p:sp>
    </p:spTree>
    <p:extLst>
      <p:ext uri="{BB962C8B-B14F-4D97-AF65-F5344CB8AC3E}">
        <p14:creationId xmlns:p14="http://schemas.microsoft.com/office/powerpoint/2010/main" val="341276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ine 14" descr="O imagine care conține scenă, interior&#10;&#10;Descriere generată automat">
            <a:extLst>
              <a:ext uri="{FF2B5EF4-FFF2-40B4-BE49-F238E27FC236}">
                <a16:creationId xmlns:a16="http://schemas.microsoft.com/office/drawing/2014/main" id="{86EBD383-13D9-4F05-96DC-4A347422F2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96"/>
          <a:stretch/>
        </p:blipFill>
        <p:spPr>
          <a:xfrm>
            <a:off x="9683678" y="1404945"/>
            <a:ext cx="2311617" cy="225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Viața socială </a:t>
            </a:r>
          </a:p>
        </p:txBody>
      </p:sp>
      <p:pic>
        <p:nvPicPr>
          <p:cNvPr id="13" name="Imagine 12" descr="O imagine care conține persoană, persoane, laser, grup&#10;&#10;Descriere generată automat">
            <a:extLst>
              <a:ext uri="{FF2B5EF4-FFF2-40B4-BE49-F238E27FC236}">
                <a16:creationId xmlns:a16="http://schemas.microsoft.com/office/drawing/2014/main" id="{2F0A673B-B22F-4C1D-A449-C8C31514D3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9216" y="3126461"/>
            <a:ext cx="2382914" cy="3073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ine 16" descr="O imagine care conține persoană, persoane, mulțime&#10;&#10;Descriere generată automat">
            <a:extLst>
              <a:ext uri="{FF2B5EF4-FFF2-40B4-BE49-F238E27FC236}">
                <a16:creationId xmlns:a16="http://schemas.microsoft.com/office/drawing/2014/main" id="{23375C60-AFAE-4CE7-ADCB-8B8D00ACA0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9963" y="3429000"/>
            <a:ext cx="2286436"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ine 18" descr="O imagine care conține laser, mulțime&#10;&#10;Descriere generată automat">
            <a:extLst>
              <a:ext uri="{FF2B5EF4-FFF2-40B4-BE49-F238E27FC236}">
                <a16:creationId xmlns:a16="http://schemas.microsoft.com/office/drawing/2014/main" id="{A2A779B2-14A4-4E51-96F1-8CD180F5BD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570" y="1859963"/>
            <a:ext cx="2614321" cy="3323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ine 8" descr="O imagine care conține persoană, scenă, postură, îmbrăcat&#10;&#10;Descriere generată automat">
            <a:extLst>
              <a:ext uri="{FF2B5EF4-FFF2-40B4-BE49-F238E27FC236}">
                <a16:creationId xmlns:a16="http://schemas.microsoft.com/office/drawing/2014/main" id="{EDA82555-5F83-46D8-86AB-F0DCCCF220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50" y="4663160"/>
            <a:ext cx="2797532" cy="1863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ine 10" descr="O imagine care conține text&#10;&#10;Descriere generată automat">
            <a:extLst>
              <a:ext uri="{FF2B5EF4-FFF2-40B4-BE49-F238E27FC236}">
                <a16:creationId xmlns:a16="http://schemas.microsoft.com/office/drawing/2014/main" id="{54FF1AF1-0904-41E7-8555-3EE98AF3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3291" y="1906242"/>
            <a:ext cx="2619375"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ine 20" descr="O imagine care conține persoană, scenă, persoane, mulțime&#10;&#10;Descriere generată automat">
            <a:extLst>
              <a:ext uri="{FF2B5EF4-FFF2-40B4-BE49-F238E27FC236}">
                <a16:creationId xmlns:a16="http://schemas.microsoft.com/office/drawing/2014/main" id="{80F54F4B-F936-4385-89EF-F56C1D57ED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1716" y="3924101"/>
            <a:ext cx="28575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ine 22" descr="O imagine care conține text, persoană&#10;&#10;Descriere generată automat">
            <a:extLst>
              <a:ext uri="{FF2B5EF4-FFF2-40B4-BE49-F238E27FC236}">
                <a16:creationId xmlns:a16="http://schemas.microsoft.com/office/drawing/2014/main" id="{CD096908-F750-4958-A491-A67D7006C8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10770" y="1157508"/>
            <a:ext cx="2628900"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ine 24" descr="O imagine care conține persoană, interior, grup, persoane&#10;&#10;Descriere generată automat">
            <a:extLst>
              <a:ext uri="{FF2B5EF4-FFF2-40B4-BE49-F238E27FC236}">
                <a16:creationId xmlns:a16="http://schemas.microsoft.com/office/drawing/2014/main" id="{0AB85FBE-BFD5-4C80-A06B-3468108291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00517" y="5087315"/>
            <a:ext cx="3347746" cy="1705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Dreptunghi 25">
            <a:extLst>
              <a:ext uri="{FF2B5EF4-FFF2-40B4-BE49-F238E27FC236}">
                <a16:creationId xmlns:a16="http://schemas.microsoft.com/office/drawing/2014/main" id="{3E8FE492-5B83-408A-9A7B-B432C018DD97}"/>
              </a:ext>
            </a:extLst>
          </p:cNvPr>
          <p:cNvSpPr/>
          <p:nvPr/>
        </p:nvSpPr>
        <p:spPr>
          <a:xfrm>
            <a:off x="510175" y="1247483"/>
            <a:ext cx="3501921" cy="369332"/>
          </a:xfrm>
          <a:prstGeom prst="rect">
            <a:avLst/>
          </a:prstGeom>
        </p:spPr>
        <p:txBody>
          <a:bodyPr wrap="none">
            <a:spAutoFit/>
          </a:bodyPr>
          <a:lstStyle/>
          <a:p>
            <a:r>
              <a:rPr lang="ro-RO" b="1" dirty="0">
                <a:latin typeface="Times New Roman" panose="02020603050405020304" pitchFamily="18" charset="0"/>
                <a:cs typeface="Times New Roman" panose="02020603050405020304" pitchFamily="18" charset="0"/>
              </a:rPr>
              <a:t>Cum se distrează studenții EAM?</a:t>
            </a:r>
          </a:p>
        </p:txBody>
      </p:sp>
    </p:spTree>
    <p:extLst>
      <p:ext uri="{BB962C8B-B14F-4D97-AF65-F5344CB8AC3E}">
        <p14:creationId xmlns:p14="http://schemas.microsoft.com/office/powerpoint/2010/main" val="264788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Asociații Studențești</a:t>
            </a:r>
          </a:p>
        </p:txBody>
      </p:sp>
      <p:pic>
        <p:nvPicPr>
          <p:cNvPr id="9" name="Imagine 8">
            <a:extLst>
              <a:ext uri="{FF2B5EF4-FFF2-40B4-BE49-F238E27FC236}">
                <a16:creationId xmlns:a16="http://schemas.microsoft.com/office/drawing/2014/main" id="{6F6F32BB-B818-48C4-AFF5-C9EF4B84A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501" y="4195061"/>
            <a:ext cx="2286000" cy="1146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ine 10">
            <a:extLst>
              <a:ext uri="{FF2B5EF4-FFF2-40B4-BE49-F238E27FC236}">
                <a16:creationId xmlns:a16="http://schemas.microsoft.com/office/drawing/2014/main" id="{B3F0DF2D-8073-4082-AE91-5DC929A918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5212" y="5345079"/>
            <a:ext cx="2780714" cy="1102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ine 12" descr="O imagine care conține text&#10;&#10;Descriere generată automat">
            <a:extLst>
              <a:ext uri="{FF2B5EF4-FFF2-40B4-BE49-F238E27FC236}">
                <a16:creationId xmlns:a16="http://schemas.microsoft.com/office/drawing/2014/main" id="{A597EBEE-7130-4610-BF8A-AA2C6DB152D2}"/>
              </a:ext>
            </a:extLst>
          </p:cNvPr>
          <p:cNvPicPr>
            <a:picLocks noChangeAspect="1"/>
          </p:cNvPicPr>
          <p:nvPr/>
        </p:nvPicPr>
        <p:blipFill rotWithShape="1">
          <a:blip r:embed="rId7">
            <a:extLst>
              <a:ext uri="{28A0092B-C50C-407E-A947-70E740481C1C}">
                <a14:useLocalDpi xmlns:a14="http://schemas.microsoft.com/office/drawing/2010/main" val="0"/>
              </a:ext>
            </a:extLst>
          </a:blip>
          <a:srcRect t="30000" b="30250"/>
          <a:stretch/>
        </p:blipFill>
        <p:spPr>
          <a:xfrm>
            <a:off x="8228011" y="2781832"/>
            <a:ext cx="3427831" cy="1100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ine 14">
            <a:extLst>
              <a:ext uri="{FF2B5EF4-FFF2-40B4-BE49-F238E27FC236}">
                <a16:creationId xmlns:a16="http://schemas.microsoft.com/office/drawing/2014/main" id="{EAE71A88-774B-4FCE-AD10-8CA7682438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9441" y="1474675"/>
            <a:ext cx="2438400" cy="980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Dreptunghi 15">
            <a:extLst>
              <a:ext uri="{FF2B5EF4-FFF2-40B4-BE49-F238E27FC236}">
                <a16:creationId xmlns:a16="http://schemas.microsoft.com/office/drawing/2014/main" id="{4AE07670-662A-42F9-903A-DE4669861E44}"/>
              </a:ext>
            </a:extLst>
          </p:cNvPr>
          <p:cNvSpPr/>
          <p:nvPr/>
        </p:nvSpPr>
        <p:spPr>
          <a:xfrm>
            <a:off x="1217611" y="2589322"/>
            <a:ext cx="6092825" cy="2585323"/>
          </a:xfrm>
          <a:prstGeom prst="rect">
            <a:avLst/>
          </a:prstGeom>
        </p:spPr>
        <p:txBody>
          <a:bodyPr>
            <a:spAutoFit/>
          </a:bodyPr>
          <a:lstStyle/>
          <a:p>
            <a:pPr marL="285750" indent="-285750">
              <a:buFont typeface="Wingdings" panose="05000000000000000000" pitchFamily="2" charset="2"/>
              <a:buChar char="ü"/>
            </a:pPr>
            <a:r>
              <a:rPr lang="it-IT" b="1" dirty="0">
                <a:latin typeface="Times New Roman" panose="02020603050405020304" pitchFamily="18" charset="0"/>
                <a:cs typeface="Times New Roman" panose="02020603050405020304" pitchFamily="18" charset="0"/>
              </a:rPr>
              <a:t>Adaptabilitate</a:t>
            </a:r>
            <a:endParaRPr lang="ro-RO" b="1" dirty="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it-IT" b="1" dirty="0">
                <a:latin typeface="Times New Roman" panose="02020603050405020304" pitchFamily="18" charset="0"/>
                <a:cs typeface="Times New Roman" panose="02020603050405020304" pitchFamily="18" charset="0"/>
              </a:rPr>
              <a:t>Solidaritate</a:t>
            </a:r>
            <a:endParaRPr lang="ro-RO" b="1" dirty="0">
              <a:latin typeface="Times New Roman" panose="02020603050405020304" pitchFamily="18" charset="0"/>
              <a:cs typeface="Times New Roman" panose="02020603050405020304" pitchFamily="18" charset="0"/>
            </a:endParaRPr>
          </a:p>
          <a:p>
            <a:endParaRPr lang="it-IT"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it-IT" b="1" dirty="0">
                <a:latin typeface="Times New Roman" panose="02020603050405020304" pitchFamily="18" charset="0"/>
                <a:cs typeface="Times New Roman" panose="02020603050405020304" pitchFamily="18" charset="0"/>
              </a:rPr>
              <a:t>Eficien</a:t>
            </a:r>
            <a:r>
              <a:rPr lang="ro-RO" b="1" dirty="0">
                <a:latin typeface="Times New Roman" panose="02020603050405020304" pitchFamily="18" charset="0"/>
                <a:cs typeface="Times New Roman" panose="02020603050405020304" pitchFamily="18" charset="0"/>
              </a:rPr>
              <a:t>ță</a:t>
            </a:r>
          </a:p>
          <a:p>
            <a:pPr marL="285750" indent="-285750">
              <a:buFont typeface="Wingdings" panose="05000000000000000000" pitchFamily="2" charset="2"/>
              <a:buChar char="ü"/>
            </a:pPr>
            <a:endParaRPr lang="it-IT"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it-IT" b="1" dirty="0">
                <a:latin typeface="Times New Roman" panose="02020603050405020304" pitchFamily="18" charset="0"/>
                <a:cs typeface="Times New Roman" panose="02020603050405020304" pitchFamily="18" charset="0"/>
              </a:rPr>
              <a:t>Altruism</a:t>
            </a:r>
            <a:endParaRPr lang="ro-RO"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it-IT"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it-IT" b="1" dirty="0">
                <a:latin typeface="Times New Roman" panose="02020603050405020304" pitchFamily="18" charset="0"/>
                <a:cs typeface="Times New Roman" panose="02020603050405020304" pitchFamily="18" charset="0"/>
              </a:rPr>
              <a:t>Motiva</a:t>
            </a:r>
            <a:r>
              <a:rPr lang="ro-RO" b="1" dirty="0">
                <a:latin typeface="Times New Roman" panose="02020603050405020304" pitchFamily="18" charset="0"/>
                <a:cs typeface="Times New Roman" panose="02020603050405020304" pitchFamily="18" charset="0"/>
              </a:rPr>
              <a:t>ț</a:t>
            </a:r>
            <a:r>
              <a:rPr lang="it-IT" b="1" dirty="0">
                <a:latin typeface="Times New Roman" panose="02020603050405020304" pitchFamily="18" charset="0"/>
                <a:cs typeface="Times New Roman" panose="02020603050405020304" pitchFamily="18" charset="0"/>
              </a:rPr>
              <a:t>ie</a:t>
            </a:r>
            <a:endParaRPr lang="it-IT"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34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6850276" y="1600200"/>
            <a:ext cx="5318125" cy="1524000"/>
          </a:xfrm>
        </p:spPr>
        <p:txBody>
          <a:bodyPr rtlCol="0" anchor="b">
            <a:normAutofit/>
          </a:bodyPr>
          <a:lstStyle/>
          <a:p>
            <a:pPr algn="ctr" rtl="0"/>
            <a:r>
              <a:rPr lang="ro-RO" sz="3200" dirty="0">
                <a:latin typeface="Times New Roman" panose="02020603050405020304" pitchFamily="18" charset="0"/>
                <a:cs typeface="Times New Roman" panose="02020603050405020304" pitchFamily="18" charset="0"/>
              </a:rPr>
              <a:t>ALUMNI EAM</a:t>
            </a:r>
          </a:p>
        </p:txBody>
      </p:sp>
      <p:pic>
        <p:nvPicPr>
          <p:cNvPr id="4" name="Imagine 3">
            <a:extLst>
              <a:ext uri="{FF2B5EF4-FFF2-40B4-BE49-F238E27FC236}">
                <a16:creationId xmlns:a16="http://schemas.microsoft.com/office/drawing/2014/main" id="{5AD433F5-C0E8-4E2E-874D-9CC9D95E2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856412" cy="6858000"/>
          </a:xfrm>
          <a:prstGeom prst="rect">
            <a:avLst/>
          </a:prstGeom>
        </p:spPr>
      </p:pic>
      <p:pic>
        <p:nvPicPr>
          <p:cNvPr id="11" name="Imagine 10">
            <a:extLst>
              <a:ext uri="{FF2B5EF4-FFF2-40B4-BE49-F238E27FC236}">
                <a16:creationId xmlns:a16="http://schemas.microsoft.com/office/drawing/2014/main" id="{667E8163-2CF9-4358-B8ED-DB918A0B13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0360" y="156093"/>
            <a:ext cx="636816" cy="495301"/>
          </a:xfrm>
          <a:prstGeom prst="rect">
            <a:avLst/>
          </a:prstGeom>
        </p:spPr>
      </p:pic>
      <p:pic>
        <p:nvPicPr>
          <p:cNvPr id="12" name="Imagine 11" descr="O imagine care conține text, miniatură&#10;&#10;Descriere generată automat">
            <a:extLst>
              <a:ext uri="{FF2B5EF4-FFF2-40B4-BE49-F238E27FC236}">
                <a16:creationId xmlns:a16="http://schemas.microsoft.com/office/drawing/2014/main" id="{6638AA86-C563-42BD-B3CB-BDDBDEE57D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425" y="216940"/>
            <a:ext cx="896327" cy="335510"/>
          </a:xfrm>
          <a:prstGeom prst="rect">
            <a:avLst/>
          </a:prstGeom>
        </p:spPr>
      </p:pic>
    </p:spTree>
    <p:extLst>
      <p:ext uri="{BB962C8B-B14F-4D97-AF65-F5344CB8AC3E}">
        <p14:creationId xmlns:p14="http://schemas.microsoft.com/office/powerpoint/2010/main" val="267403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u 12">
            <a:extLst>
              <a:ext uri="{FF2B5EF4-FFF2-40B4-BE49-F238E27FC236}">
                <a16:creationId xmlns:a16="http://schemas.microsoft.com/office/drawing/2014/main" id="{56F7656D-DD03-425E-9462-AFC9FD676CE0}"/>
              </a:ext>
            </a:extLst>
          </p:cNvPr>
          <p:cNvSpPr txBox="1">
            <a:spLocks/>
          </p:cNvSpPr>
          <p:nvPr/>
        </p:nvSpPr>
        <p:spPr>
          <a:xfrm>
            <a:off x="1217612" y="-228600"/>
            <a:ext cx="9144001" cy="1219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endParaRPr lang="ro-RO" dirty="0"/>
          </a:p>
        </p:txBody>
      </p:sp>
      <p:sp>
        <p:nvSpPr>
          <p:cNvPr id="12" name="Dreptunghi 11">
            <a:extLst>
              <a:ext uri="{FF2B5EF4-FFF2-40B4-BE49-F238E27FC236}">
                <a16:creationId xmlns:a16="http://schemas.microsoft.com/office/drawing/2014/main" id="{284E7594-B320-4CAD-80D0-004C04052BC7}"/>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13" name="Conector drept 12">
            <a:extLst>
              <a:ext uri="{FF2B5EF4-FFF2-40B4-BE49-F238E27FC236}">
                <a16:creationId xmlns:a16="http://schemas.microsoft.com/office/drawing/2014/main" id="{E8823126-47D2-41E3-936C-F2C2EA06E92E}"/>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sp>
        <p:nvSpPr>
          <p:cNvPr id="14" name="Titlu 12">
            <a:extLst>
              <a:ext uri="{FF2B5EF4-FFF2-40B4-BE49-F238E27FC236}">
                <a16:creationId xmlns:a16="http://schemas.microsoft.com/office/drawing/2014/main" id="{74B30F4E-8AF5-4DD4-81D6-4207128094EA}"/>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t>Despre ASE</a:t>
            </a:r>
          </a:p>
        </p:txBody>
      </p:sp>
      <p:pic>
        <p:nvPicPr>
          <p:cNvPr id="16" name="Imagine 15" descr="O imagine care conține text, plafon&#10;&#10;Descriere generată automat">
            <a:extLst>
              <a:ext uri="{FF2B5EF4-FFF2-40B4-BE49-F238E27FC236}">
                <a16:creationId xmlns:a16="http://schemas.microsoft.com/office/drawing/2014/main" id="{AF444C6A-7790-47B7-810E-C2EC2B444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11" y="2700434"/>
            <a:ext cx="2880073" cy="1320034"/>
          </a:xfrm>
          <a:prstGeom prst="rect">
            <a:avLst/>
          </a:prstGeom>
          <a:ln>
            <a:noFill/>
          </a:ln>
          <a:effectLst>
            <a:softEdge rad="112500"/>
          </a:effectLst>
        </p:spPr>
      </p:pic>
      <p:pic>
        <p:nvPicPr>
          <p:cNvPr id="18" name="Imagine 17" descr="O imagine care conține persoană&#10;&#10;Descriere generată automat">
            <a:extLst>
              <a:ext uri="{FF2B5EF4-FFF2-40B4-BE49-F238E27FC236}">
                <a16:creationId xmlns:a16="http://schemas.microsoft.com/office/drawing/2014/main" id="{5623413A-9C0A-4AD8-A5EB-ECDAAC8DF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24" y="4002911"/>
            <a:ext cx="2894360" cy="1457703"/>
          </a:xfrm>
          <a:prstGeom prst="rect">
            <a:avLst/>
          </a:prstGeom>
          <a:ln>
            <a:noFill/>
          </a:ln>
          <a:effectLst>
            <a:softEdge rad="112500"/>
          </a:effectLst>
        </p:spPr>
      </p:pic>
      <p:pic>
        <p:nvPicPr>
          <p:cNvPr id="20" name="Imagine 19" descr="O imagine care conține interior, persoană, cameră, sală de conferințe&#10;&#10;Descriere generată automat">
            <a:extLst>
              <a:ext uri="{FF2B5EF4-FFF2-40B4-BE49-F238E27FC236}">
                <a16:creationId xmlns:a16="http://schemas.microsoft.com/office/drawing/2014/main" id="{27569537-7B53-47FE-BBF5-90F8D1B2A6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524" y="5509444"/>
            <a:ext cx="2880072" cy="1222375"/>
          </a:xfrm>
          <a:prstGeom prst="rect">
            <a:avLst/>
          </a:prstGeom>
          <a:ln>
            <a:noFill/>
          </a:ln>
          <a:effectLst>
            <a:softEdge rad="112500"/>
          </a:effectLst>
        </p:spPr>
      </p:pic>
      <p:pic>
        <p:nvPicPr>
          <p:cNvPr id="22" name="Imagine 21" descr="O imagine care conține clădire, cer, drum, exterior&#10;&#10;Descriere generată automat">
            <a:extLst>
              <a:ext uri="{FF2B5EF4-FFF2-40B4-BE49-F238E27FC236}">
                <a16:creationId xmlns:a16="http://schemas.microsoft.com/office/drawing/2014/main" id="{E32AD013-4FCC-4942-9056-8B684ABC7A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812" y="1295401"/>
            <a:ext cx="2880072" cy="1457703"/>
          </a:xfrm>
          <a:prstGeom prst="rect">
            <a:avLst/>
          </a:prstGeom>
          <a:ln>
            <a:noFill/>
          </a:ln>
          <a:effectLst>
            <a:softEdge rad="112500"/>
          </a:effectLst>
        </p:spPr>
      </p:pic>
      <p:sp>
        <p:nvSpPr>
          <p:cNvPr id="23" name="Dreptunghi 22">
            <a:extLst>
              <a:ext uri="{FF2B5EF4-FFF2-40B4-BE49-F238E27FC236}">
                <a16:creationId xmlns:a16="http://schemas.microsoft.com/office/drawing/2014/main" id="{48357CCF-4782-4ACD-BF0D-AFF8B306A1B1}"/>
              </a:ext>
            </a:extLst>
          </p:cNvPr>
          <p:cNvSpPr/>
          <p:nvPr/>
        </p:nvSpPr>
        <p:spPr>
          <a:xfrm>
            <a:off x="3579812" y="1571476"/>
            <a:ext cx="8305800" cy="4616648"/>
          </a:xfrm>
          <a:prstGeom prst="rect">
            <a:avLst/>
          </a:prstGeom>
        </p:spPr>
        <p:txBody>
          <a:bodyPr wrap="square">
            <a:spAutoFit/>
          </a:bodyPr>
          <a:lstStyle/>
          <a:p>
            <a:pPr algn="ctr"/>
            <a:r>
              <a:rPr lang="ro-RO" sz="2000" b="1" dirty="0">
                <a:solidFill>
                  <a:schemeClr val="bg2">
                    <a:lumMod val="50000"/>
                    <a:lumOff val="50000"/>
                  </a:schemeClr>
                </a:solidFill>
                <a:latin typeface="Times New Roman" panose="02020603050405020304" pitchFamily="18" charset="0"/>
                <a:cs typeface="Times New Roman" panose="02020603050405020304" pitchFamily="18" charset="0"/>
              </a:rPr>
              <a:t>ASE este liderul învățământului superior economic </a:t>
            </a:r>
          </a:p>
          <a:p>
            <a:pPr algn="ctr"/>
            <a:r>
              <a:rPr lang="ro-RO" sz="2000" b="1" dirty="0">
                <a:solidFill>
                  <a:schemeClr val="bg2">
                    <a:lumMod val="50000"/>
                    <a:lumOff val="50000"/>
                  </a:schemeClr>
                </a:solidFill>
                <a:latin typeface="Times New Roman" panose="02020603050405020304" pitchFamily="18" charset="0"/>
                <a:cs typeface="Times New Roman" panose="02020603050405020304" pitchFamily="18" charset="0"/>
              </a:rPr>
              <a:t>și de administrație publică din România și Europa de Sud-Est.</a:t>
            </a:r>
          </a:p>
          <a:p>
            <a:pPr algn="ctr"/>
            <a:endParaRPr lang="ro-RO" sz="2000" b="1" dirty="0">
              <a:solidFill>
                <a:schemeClr val="bg2">
                  <a:lumMod val="50000"/>
                  <a:lumOff val="50000"/>
                </a:schemeClr>
              </a:solidFill>
              <a:latin typeface="Times New Roman" panose="02020603050405020304" pitchFamily="18" charset="0"/>
              <a:cs typeface="Times New Roman" panose="02020603050405020304" pitchFamily="18" charset="0"/>
            </a:endParaRPr>
          </a:p>
          <a:p>
            <a:pPr algn="ctr"/>
            <a:r>
              <a:rPr lang="en-GB" b="1" dirty="0">
                <a:latin typeface="Times New Roman" panose="02020603050405020304" pitchFamily="18" charset="0"/>
                <a:cs typeface="Times New Roman" panose="02020603050405020304" pitchFamily="18" charset="0"/>
              </a:rPr>
              <a:t>Times Higher Education World University Rankings 2023 </a:t>
            </a:r>
            <a:r>
              <a:rPr lang="ro-RO" dirty="0">
                <a:latin typeface="Times New Roman" panose="02020603050405020304" pitchFamily="18" charset="0"/>
                <a:cs typeface="Times New Roman" panose="02020603050405020304" pitchFamily="18" charset="0"/>
              </a:rPr>
              <a:t> </a:t>
            </a:r>
          </a:p>
          <a:p>
            <a:pPr algn="ctr"/>
            <a:r>
              <a:rPr lang="it-IT" dirty="0">
                <a:latin typeface="Times New Roman" panose="02020603050405020304" pitchFamily="18" charset="0"/>
                <a:cs typeface="Times New Roman" panose="02020603050405020304" pitchFamily="18" charset="0"/>
              </a:rPr>
              <a:t>ASE</a:t>
            </a:r>
            <a:r>
              <a:rPr lang="ro-RO"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locul I </a:t>
            </a:r>
            <a:r>
              <a:rPr lang="ro-RO" b="1" dirty="0">
                <a:latin typeface="Times New Roman" panose="02020603050405020304" pitchFamily="18" charset="0"/>
                <a:cs typeface="Times New Roman" panose="02020603050405020304" pitchFamily="18" charset="0"/>
              </a:rPr>
              <a:t>î</a:t>
            </a:r>
            <a:r>
              <a:rPr lang="en-GB" b="1" dirty="0">
                <a:latin typeface="Times New Roman" panose="02020603050405020304" pitchFamily="18" charset="0"/>
                <a:cs typeface="Times New Roman" panose="02020603050405020304" pitchFamily="18" charset="0"/>
              </a:rPr>
              <a:t>n Rom</a:t>
            </a:r>
            <a:r>
              <a:rPr lang="ro-RO" b="1" dirty="0">
                <a:latin typeface="Times New Roman" panose="02020603050405020304" pitchFamily="18" charset="0"/>
                <a:cs typeface="Times New Roman" panose="02020603050405020304" pitchFamily="18" charset="0"/>
              </a:rPr>
              <a:t>â</a:t>
            </a:r>
            <a:r>
              <a:rPr lang="en-GB" b="1" dirty="0" err="1">
                <a:latin typeface="Times New Roman" panose="02020603050405020304" pitchFamily="18" charset="0"/>
                <a:cs typeface="Times New Roman" panose="02020603050405020304" pitchFamily="18" charset="0"/>
              </a:rPr>
              <a:t>nia</a:t>
            </a:r>
            <a:endParaRPr lang="ro-RO" b="1" dirty="0">
              <a:latin typeface="Times New Roman" panose="02020603050405020304" pitchFamily="18" charset="0"/>
              <a:cs typeface="Times New Roman" panose="02020603050405020304" pitchFamily="18" charset="0"/>
            </a:endParaRPr>
          </a:p>
          <a:p>
            <a:pPr algn="ctr"/>
            <a:endParaRPr lang="ro-RO" b="1" dirty="0">
              <a:latin typeface="Times New Roman" panose="02020603050405020304" pitchFamily="18" charset="0"/>
              <a:cs typeface="Times New Roman" panose="02020603050405020304" pitchFamily="18" charset="0"/>
            </a:endParaRPr>
          </a:p>
          <a:p>
            <a:pPr algn="ctr"/>
            <a:r>
              <a:rPr lang="it-IT" b="1" dirty="0">
                <a:latin typeface="Times New Roman" panose="02020603050405020304" pitchFamily="18" charset="0"/>
                <a:cs typeface="Times New Roman" panose="02020603050405020304" pitchFamily="18" charset="0"/>
              </a:rPr>
              <a:t>THEWUR 2023</a:t>
            </a:r>
            <a:endParaRPr lang="ro-RO" b="1" dirty="0">
              <a:latin typeface="Times New Roman" panose="02020603050405020304" pitchFamily="18" charset="0"/>
              <a:cs typeface="Times New Roman" panose="02020603050405020304" pitchFamily="18" charset="0"/>
            </a:endParaRPr>
          </a:p>
          <a:p>
            <a:pPr algn="ctr"/>
            <a:r>
              <a:rPr lang="it-IT" dirty="0">
                <a:latin typeface="Times New Roman" panose="02020603050405020304" pitchFamily="18" charset="0"/>
                <a:cs typeface="Times New Roman" panose="02020603050405020304" pitchFamily="18" charset="0"/>
              </a:rPr>
              <a:t>ASE</a:t>
            </a:r>
            <a:r>
              <a:rPr lang="ro-RO"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locul I </a:t>
            </a:r>
            <a:r>
              <a:rPr lang="ro-RO" b="1" dirty="0">
                <a:latin typeface="Times New Roman" panose="02020603050405020304" pitchFamily="18" charset="0"/>
                <a:cs typeface="Times New Roman" panose="02020603050405020304" pitchFamily="18" charset="0"/>
              </a:rPr>
              <a:t>î</a:t>
            </a:r>
            <a:r>
              <a:rPr lang="en-GB" b="1" dirty="0">
                <a:latin typeface="Times New Roman" panose="02020603050405020304" pitchFamily="18" charset="0"/>
                <a:cs typeface="Times New Roman" panose="02020603050405020304" pitchFamily="18" charset="0"/>
              </a:rPr>
              <a:t>n Rom</a:t>
            </a:r>
            <a:r>
              <a:rPr lang="ro-RO" b="1" dirty="0">
                <a:latin typeface="Times New Roman" panose="02020603050405020304" pitchFamily="18" charset="0"/>
                <a:cs typeface="Times New Roman" panose="02020603050405020304" pitchFamily="18" charset="0"/>
              </a:rPr>
              <a:t>â</a:t>
            </a:r>
            <a:r>
              <a:rPr lang="en-GB" b="1" dirty="0" err="1">
                <a:latin typeface="Times New Roman" panose="02020603050405020304" pitchFamily="18" charset="0"/>
                <a:cs typeface="Times New Roman" panose="02020603050405020304" pitchFamily="18" charset="0"/>
              </a:rPr>
              <a:t>nia</a:t>
            </a:r>
            <a:r>
              <a:rPr lang="ro-RO" b="1"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şi </a:t>
            </a:r>
            <a:r>
              <a:rPr lang="en-GB" b="1" dirty="0">
                <a:latin typeface="Times New Roman" panose="02020603050405020304" pitchFamily="18" charset="0"/>
                <a:cs typeface="Times New Roman" panose="02020603050405020304" pitchFamily="18" charset="0"/>
              </a:rPr>
              <a:t>501-600 in overall world ranking.</a:t>
            </a:r>
            <a:endParaRPr lang="it-IT" sz="2000" b="1" dirty="0">
              <a:solidFill>
                <a:schemeClr val="bg2">
                  <a:lumMod val="50000"/>
                  <a:lumOff val="50000"/>
                </a:schemeClr>
              </a:solidFill>
              <a:latin typeface="Times New Roman" panose="02020603050405020304" pitchFamily="18" charset="0"/>
              <a:cs typeface="Times New Roman" panose="02020603050405020304" pitchFamily="18" charset="0"/>
            </a:endParaRPr>
          </a:p>
          <a:p>
            <a:pPr algn="ctr"/>
            <a:endParaRPr lang="ro-RO" dirty="0">
              <a:solidFill>
                <a:srgbClr val="FFFFFF"/>
              </a:solidFill>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QS World University Rankings by Subject 2022</a:t>
            </a:r>
            <a:endParaRPr lang="ro-RO" b="1" dirty="0">
              <a:solidFill>
                <a:srgbClr val="FFFFFF"/>
              </a:solidFill>
              <a:latin typeface="Times New Roman" panose="02020603050405020304" pitchFamily="18" charset="0"/>
              <a:cs typeface="Times New Roman" panose="02020603050405020304" pitchFamily="18" charset="0"/>
            </a:endParaRPr>
          </a:p>
          <a:p>
            <a:pPr algn="ctr"/>
            <a:r>
              <a:rPr lang="ro-RO"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ASE</a:t>
            </a:r>
            <a:r>
              <a:rPr lang="ro-RO"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locul I </a:t>
            </a:r>
            <a:r>
              <a:rPr lang="ro-RO" dirty="0">
                <a:latin typeface="Times New Roman" panose="02020603050405020304" pitchFamily="18" charset="0"/>
                <a:cs typeface="Times New Roman" panose="02020603050405020304" pitchFamily="18" charset="0"/>
              </a:rPr>
              <a:t>î</a:t>
            </a:r>
            <a:r>
              <a:rPr lang="it-IT" dirty="0">
                <a:latin typeface="Times New Roman" panose="02020603050405020304" pitchFamily="18" charset="0"/>
                <a:cs typeface="Times New Roman" panose="02020603050405020304" pitchFamily="18" charset="0"/>
              </a:rPr>
              <a:t>n Rom</a:t>
            </a:r>
            <a:r>
              <a:rPr lang="ro-RO" dirty="0">
                <a:latin typeface="Times New Roman" panose="02020603050405020304" pitchFamily="18" charset="0"/>
                <a:cs typeface="Times New Roman" panose="02020603050405020304" pitchFamily="18" charset="0"/>
              </a:rPr>
              <a:t>â</a:t>
            </a:r>
            <a:r>
              <a:rPr lang="it-IT" dirty="0">
                <a:latin typeface="Times New Roman" panose="02020603050405020304" pitchFamily="18" charset="0"/>
                <a:cs typeface="Times New Roman" panose="02020603050405020304" pitchFamily="18" charset="0"/>
              </a:rPr>
              <a:t>nia </a:t>
            </a:r>
            <a:r>
              <a:rPr lang="ro-RO" dirty="0">
                <a:latin typeface="Times New Roman" panose="02020603050405020304" pitchFamily="18" charset="0"/>
                <a:cs typeface="Times New Roman" panose="02020603050405020304" pitchFamily="18" charset="0"/>
              </a:rPr>
              <a:t>ş</a:t>
            </a:r>
            <a:r>
              <a:rPr lang="it-IT" dirty="0">
                <a:latin typeface="Times New Roman" panose="02020603050405020304" pitchFamily="18" charset="0"/>
                <a:cs typeface="Times New Roman" panose="02020603050405020304" pitchFamily="18" charset="0"/>
              </a:rPr>
              <a:t>i 351- 400 </a:t>
            </a:r>
            <a:r>
              <a:rPr lang="ro-RO" dirty="0">
                <a:latin typeface="Times New Roman" panose="02020603050405020304" pitchFamily="18" charset="0"/>
                <a:cs typeface="Times New Roman" panose="02020603050405020304" pitchFamily="18" charset="0"/>
              </a:rPr>
              <a:t>î</a:t>
            </a:r>
            <a:r>
              <a:rPr lang="it-IT" dirty="0">
                <a:latin typeface="Times New Roman" panose="02020603050405020304" pitchFamily="18" charset="0"/>
                <a:cs typeface="Times New Roman" panose="02020603050405020304" pitchFamily="18" charset="0"/>
              </a:rPr>
              <a:t>n lume </a:t>
            </a:r>
            <a:endParaRPr lang="ro-RO" dirty="0">
              <a:latin typeface="Times New Roman" panose="02020603050405020304" pitchFamily="18" charset="0"/>
              <a:cs typeface="Times New Roman" panose="02020603050405020304" pitchFamily="18" charset="0"/>
            </a:endParaRPr>
          </a:p>
          <a:p>
            <a:pPr algn="ctr"/>
            <a:r>
              <a:rPr lang="ro-RO" dirty="0">
                <a:latin typeface="Times New Roman" panose="02020603050405020304" pitchFamily="18" charset="0"/>
                <a:cs typeface="Times New Roman" panose="02020603050405020304" pitchFamily="18" charset="0"/>
              </a:rPr>
              <a:t>în </a:t>
            </a:r>
            <a:r>
              <a:rPr lang="it-IT" dirty="0">
                <a:latin typeface="Times New Roman" panose="02020603050405020304" pitchFamily="18" charset="0"/>
                <a:cs typeface="Times New Roman" panose="02020603050405020304" pitchFamily="18" charset="0"/>
              </a:rPr>
              <a:t>domeni</a:t>
            </a:r>
            <a:r>
              <a:rPr lang="ro-RO" dirty="0">
                <a:latin typeface="Times New Roman" panose="02020603050405020304" pitchFamily="18" charset="0"/>
                <a:cs typeface="Times New Roman" panose="02020603050405020304" pitchFamily="18" charset="0"/>
              </a:rPr>
              <a:t>i</a:t>
            </a:r>
            <a:r>
              <a:rPr lang="it-IT" dirty="0">
                <a:latin typeface="Times New Roman" panose="02020603050405020304" pitchFamily="18" charset="0"/>
                <a:cs typeface="Times New Roman" panose="02020603050405020304" pitchFamily="18" charset="0"/>
              </a:rPr>
              <a:t>l</a:t>
            </a:r>
            <a:r>
              <a:rPr lang="ro-RO" dirty="0">
                <a:latin typeface="Times New Roman" panose="02020603050405020304" pitchFamily="18" charset="0"/>
                <a:cs typeface="Times New Roman" panose="02020603050405020304" pitchFamily="18" charset="0"/>
              </a:rPr>
              <a:t>e</a:t>
            </a:r>
            <a:r>
              <a:rPr lang="it-IT" dirty="0">
                <a:latin typeface="Times New Roman" panose="02020603050405020304" pitchFamily="18" charset="0"/>
                <a:cs typeface="Times New Roman" panose="02020603050405020304" pitchFamily="18" charset="0"/>
              </a:rPr>
              <a:t> Economie </a:t>
            </a:r>
            <a:r>
              <a:rPr lang="ro-RO" dirty="0">
                <a:latin typeface="Times New Roman" panose="02020603050405020304" pitchFamily="18" charset="0"/>
                <a:cs typeface="Times New Roman" panose="02020603050405020304" pitchFamily="18" charset="0"/>
              </a:rPr>
              <a:t>ş</a:t>
            </a:r>
            <a:r>
              <a:rPr lang="it-IT" dirty="0">
                <a:latin typeface="Times New Roman" panose="02020603050405020304" pitchFamily="18" charset="0"/>
                <a:cs typeface="Times New Roman" panose="02020603050405020304" pitchFamily="18" charset="0"/>
              </a:rPr>
              <a:t>i Econometrie</a:t>
            </a:r>
            <a:endParaRPr lang="ro-RO" dirty="0">
              <a:latin typeface="Times New Roman" panose="02020603050405020304" pitchFamily="18" charset="0"/>
              <a:cs typeface="Times New Roman" panose="02020603050405020304" pitchFamily="18" charset="0"/>
            </a:endParaRPr>
          </a:p>
          <a:p>
            <a:pPr marL="285750" indent="-285750" algn="ctr">
              <a:buFont typeface="Symbol" panose="05050102010706020507" pitchFamily="18" charset="2"/>
              <a:buChar char=""/>
            </a:pPr>
            <a:endParaRPr lang="ro-RO"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Times Higher Education World University Rankings 2022</a:t>
            </a:r>
            <a:endParaRPr lang="ro-RO" b="1" dirty="0">
              <a:latin typeface="Times New Roman" panose="02020603050405020304" pitchFamily="18" charset="0"/>
              <a:cs typeface="Times New Roman" panose="02020603050405020304" pitchFamily="18" charset="0"/>
            </a:endParaRPr>
          </a:p>
          <a:p>
            <a:pPr algn="ctr"/>
            <a:r>
              <a:rPr lang="ro-RO"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ASE</a:t>
            </a:r>
            <a:r>
              <a:rPr lang="ro-RO"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locul I </a:t>
            </a:r>
            <a:r>
              <a:rPr lang="ro-RO" dirty="0">
                <a:latin typeface="Times New Roman" panose="02020603050405020304" pitchFamily="18" charset="0"/>
                <a:cs typeface="Times New Roman" panose="02020603050405020304" pitchFamily="18" charset="0"/>
              </a:rPr>
              <a:t>î</a:t>
            </a:r>
            <a:r>
              <a:rPr lang="it-IT" dirty="0">
                <a:latin typeface="Times New Roman" panose="02020603050405020304" pitchFamily="18" charset="0"/>
                <a:cs typeface="Times New Roman" panose="02020603050405020304" pitchFamily="18" charset="0"/>
              </a:rPr>
              <a:t>n Rom</a:t>
            </a:r>
            <a:r>
              <a:rPr lang="ro-RO" dirty="0">
                <a:latin typeface="Times New Roman" panose="02020603050405020304" pitchFamily="18" charset="0"/>
                <a:cs typeface="Times New Roman" panose="02020603050405020304" pitchFamily="18" charset="0"/>
              </a:rPr>
              <a:t>â</a:t>
            </a:r>
            <a:r>
              <a:rPr lang="it-IT" dirty="0">
                <a:latin typeface="Times New Roman" panose="02020603050405020304" pitchFamily="18" charset="0"/>
                <a:cs typeface="Times New Roman" panose="02020603050405020304" pitchFamily="18" charset="0"/>
              </a:rPr>
              <a:t>nia </a:t>
            </a:r>
            <a:r>
              <a:rPr lang="ro-RO" dirty="0">
                <a:latin typeface="Times New Roman" panose="02020603050405020304" pitchFamily="18" charset="0"/>
                <a:cs typeface="Times New Roman" panose="02020603050405020304" pitchFamily="18" charset="0"/>
              </a:rPr>
              <a:t>ş</a:t>
            </a:r>
            <a:r>
              <a:rPr lang="it-IT" dirty="0">
                <a:latin typeface="Times New Roman" panose="02020603050405020304" pitchFamily="18" charset="0"/>
                <a:cs typeface="Times New Roman" panose="02020603050405020304" pitchFamily="18" charset="0"/>
              </a:rPr>
              <a:t>i 600 la nivel mondial</a:t>
            </a:r>
            <a:endParaRPr lang="ro-RO" dirty="0">
              <a:latin typeface="Times New Roman" panose="02020603050405020304" pitchFamily="18" charset="0"/>
              <a:cs typeface="Times New Roman" panose="02020603050405020304" pitchFamily="18" charset="0"/>
            </a:endParaRPr>
          </a:p>
          <a:p>
            <a:pPr algn="ctr"/>
            <a:endParaRPr lang="ro-RO" dirty="0">
              <a:latin typeface="Times New Roman" panose="02020603050405020304" pitchFamily="18" charset="0"/>
              <a:cs typeface="Times New Roman" panose="02020603050405020304" pitchFamily="18" charset="0"/>
            </a:endParaRPr>
          </a:p>
        </p:txBody>
      </p:sp>
      <p:pic>
        <p:nvPicPr>
          <p:cNvPr id="24" name="Imagine 23">
            <a:extLst>
              <a:ext uri="{FF2B5EF4-FFF2-40B4-BE49-F238E27FC236}">
                <a16:creationId xmlns:a16="http://schemas.microsoft.com/office/drawing/2014/main" id="{0DA5FCDA-C8D9-40F9-A8B4-3BE14B9E8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25" name="Imagine 24" descr="O imagine care conține text, miniatură&#10;&#10;Descriere generată automat">
            <a:extLst>
              <a:ext uri="{FF2B5EF4-FFF2-40B4-BE49-F238E27FC236}">
                <a16:creationId xmlns:a16="http://schemas.microsoft.com/office/drawing/2014/main" id="{86FBC658-C48F-4096-BCA5-032C4196DC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Tree>
    <p:extLst>
      <p:ext uri="{BB962C8B-B14F-4D97-AF65-F5344CB8AC3E}">
        <p14:creationId xmlns:p14="http://schemas.microsoft.com/office/powerpoint/2010/main" val="35944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ALUMNI</a:t>
            </a:r>
          </a:p>
        </p:txBody>
      </p:sp>
      <p:pic>
        <p:nvPicPr>
          <p:cNvPr id="9" name="Picture 4121">
            <a:extLst>
              <a:ext uri="{FF2B5EF4-FFF2-40B4-BE49-F238E27FC236}">
                <a16:creationId xmlns:a16="http://schemas.microsoft.com/office/drawing/2014/main" id="{925B4049-CDBB-4D1E-96A0-E24F7ED611E3}"/>
              </a:ext>
            </a:extLst>
          </p:cNvPr>
          <p:cNvPicPr/>
          <p:nvPr/>
        </p:nvPicPr>
        <p:blipFill rotWithShape="1">
          <a:blip r:embed="rId5">
            <a:extLst>
              <a:ext uri="{28A0092B-C50C-407E-A947-70E740481C1C}">
                <a14:useLocalDpi xmlns:a14="http://schemas.microsoft.com/office/drawing/2010/main" val="0"/>
              </a:ext>
            </a:extLst>
          </a:blip>
          <a:srcRect l="8213" t="-661" r="75072" b="68834"/>
          <a:stretch/>
        </p:blipFill>
        <p:spPr bwMode="auto">
          <a:xfrm>
            <a:off x="417511" y="1417849"/>
            <a:ext cx="1600200" cy="2006602"/>
          </a:xfrm>
          <a:prstGeom prst="ellipse">
            <a:avLst/>
          </a:prstGeom>
          <a:ln>
            <a:noFill/>
          </a:ln>
          <a:effectLst>
            <a:softEdge rad="112500"/>
          </a:effectLst>
        </p:spPr>
      </p:pic>
      <p:sp>
        <p:nvSpPr>
          <p:cNvPr id="7" name="CasetăText 6">
            <a:extLst>
              <a:ext uri="{FF2B5EF4-FFF2-40B4-BE49-F238E27FC236}">
                <a16:creationId xmlns:a16="http://schemas.microsoft.com/office/drawing/2014/main" id="{D36DBAEC-D638-4C2B-B8B0-A8F31E2A4FC7}"/>
              </a:ext>
            </a:extLst>
          </p:cNvPr>
          <p:cNvSpPr txBox="1"/>
          <p:nvPr/>
        </p:nvSpPr>
        <p:spPr>
          <a:xfrm>
            <a:off x="2284411" y="1816101"/>
            <a:ext cx="9686017" cy="923330"/>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a:t>
            </a:r>
            <a:r>
              <a:rPr lang="ro-RO" b="1" i="1" dirty="0">
                <a:latin typeface="Times New Roman" panose="02020603050405020304" pitchFamily="18" charset="0"/>
                <a:cs typeface="Times New Roman" panose="02020603050405020304" pitchFamily="18" charset="0"/>
              </a:rPr>
              <a:t>...Am cunoscut aici OAMENI MINUNAȚI și dispuși să te ajute mereu. Toate disciplinele au avut o contribuție în DEZVOLTAREA MEA...</a:t>
            </a:r>
            <a:r>
              <a:rPr lang="en-US" b="1" i="1" dirty="0">
                <a:latin typeface="Times New Roman" panose="02020603050405020304" pitchFamily="18" charset="0"/>
                <a:cs typeface="Times New Roman" panose="02020603050405020304" pitchFamily="18" charset="0"/>
              </a:rPr>
              <a:t>”</a:t>
            </a:r>
          </a:p>
          <a:p>
            <a:pPr algn="r"/>
            <a:r>
              <a:rPr lang="ro-RO" dirty="0">
                <a:latin typeface="Times New Roman" panose="02020603050405020304" pitchFamily="18" charset="0"/>
                <a:cs typeface="Times New Roman" panose="02020603050405020304" pitchFamily="18" charset="0"/>
              </a:rPr>
              <a:t>Cătălina BĂRĂCEL</a:t>
            </a:r>
          </a:p>
        </p:txBody>
      </p:sp>
      <p:pic>
        <p:nvPicPr>
          <p:cNvPr id="10" name="Picture 4121">
            <a:extLst>
              <a:ext uri="{FF2B5EF4-FFF2-40B4-BE49-F238E27FC236}">
                <a16:creationId xmlns:a16="http://schemas.microsoft.com/office/drawing/2014/main" id="{405FD1D3-DDA3-4F7C-85B3-D248FB8A7CDD}"/>
              </a:ext>
            </a:extLst>
          </p:cNvPr>
          <p:cNvPicPr/>
          <p:nvPr/>
        </p:nvPicPr>
        <p:blipFill rotWithShape="1">
          <a:blip r:embed="rId5">
            <a:extLst>
              <a:ext uri="{28A0092B-C50C-407E-A947-70E740481C1C}">
                <a14:useLocalDpi xmlns:a14="http://schemas.microsoft.com/office/drawing/2010/main" val="0"/>
              </a:ext>
            </a:extLst>
          </a:blip>
          <a:srcRect l="75072" t="32399" r="8213" b="32640"/>
          <a:stretch/>
        </p:blipFill>
        <p:spPr bwMode="auto">
          <a:xfrm>
            <a:off x="10280421" y="2971800"/>
            <a:ext cx="1371600" cy="1841496"/>
          </a:xfrm>
          <a:prstGeom prst="rect">
            <a:avLst/>
          </a:prstGeom>
          <a:noFill/>
        </p:spPr>
      </p:pic>
      <p:sp>
        <p:nvSpPr>
          <p:cNvPr id="11" name="CasetăText 10">
            <a:extLst>
              <a:ext uri="{FF2B5EF4-FFF2-40B4-BE49-F238E27FC236}">
                <a16:creationId xmlns:a16="http://schemas.microsoft.com/office/drawing/2014/main" id="{F523697D-6592-4EEC-9526-C600578E7E6D}"/>
              </a:ext>
            </a:extLst>
          </p:cNvPr>
          <p:cNvSpPr txBox="1"/>
          <p:nvPr/>
        </p:nvSpPr>
        <p:spPr>
          <a:xfrm>
            <a:off x="445824" y="3433550"/>
            <a:ext cx="9686017" cy="923330"/>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a:t>
            </a:r>
            <a:r>
              <a:rPr lang="ro-RO" b="1" i="1" dirty="0">
                <a:latin typeface="Times New Roman" panose="02020603050405020304" pitchFamily="18" charset="0"/>
                <a:cs typeface="Times New Roman" panose="02020603050405020304" pitchFamily="18" charset="0"/>
              </a:rPr>
              <a:t> mi-am întemeiat A DOUA FAMILIE (...). Să vă implicați în toate proiectele, pentru că doar voi aveți de câștigat!</a:t>
            </a:r>
            <a:r>
              <a:rPr lang="en-US" b="1" i="1" dirty="0">
                <a:latin typeface="Times New Roman" panose="02020603050405020304" pitchFamily="18" charset="0"/>
                <a:cs typeface="Times New Roman" panose="02020603050405020304" pitchFamily="18" charset="0"/>
              </a:rPr>
              <a:t>”</a:t>
            </a:r>
          </a:p>
          <a:p>
            <a:pPr algn="r"/>
            <a:r>
              <a:rPr lang="ro-RO" dirty="0">
                <a:latin typeface="Times New Roman" panose="02020603050405020304" pitchFamily="18" charset="0"/>
                <a:cs typeface="Times New Roman" panose="02020603050405020304" pitchFamily="18" charset="0"/>
              </a:rPr>
              <a:t>Iuliana MASĂ</a:t>
            </a:r>
          </a:p>
        </p:txBody>
      </p:sp>
      <p:pic>
        <p:nvPicPr>
          <p:cNvPr id="12" name="Picture 4121">
            <a:extLst>
              <a:ext uri="{FF2B5EF4-FFF2-40B4-BE49-F238E27FC236}">
                <a16:creationId xmlns:a16="http://schemas.microsoft.com/office/drawing/2014/main" id="{B8D03E9A-9553-488B-8280-FCAB302F3ECA}"/>
              </a:ext>
            </a:extLst>
          </p:cNvPr>
          <p:cNvPicPr/>
          <p:nvPr/>
        </p:nvPicPr>
        <p:blipFill rotWithShape="1">
          <a:blip r:embed="rId6">
            <a:extLst>
              <a:ext uri="{BEBA8EAE-BF5A-486C-A8C5-ECC9F3942E4B}">
                <a14:imgProps xmlns:a14="http://schemas.microsoft.com/office/drawing/2010/main">
                  <a14:imgLayer r:embed="rId7">
                    <a14:imgEffect>
                      <a14:backgroundRemoval t="71065" b="98843" l="16122" r="31649">
                        <a14:foregroundMark x1="20505" y1="79167" x2="20505" y2="79167"/>
                        <a14:foregroundMark x1="18648" y1="87269" x2="20505" y2="76852"/>
                        <a14:foregroundMark x1="24666" y1="87731" x2="24443" y2="81250"/>
                        <a14:foregroundMark x1="27489" y1="97338" x2="32021" y2="90278"/>
                        <a14:foregroundMark x1="32021" y1="90278" x2="32764" y2="80903"/>
                        <a14:foregroundMark x1="32764" y1="80903" x2="29123" y2="72801"/>
                        <a14:foregroundMark x1="29123" y1="72801" x2="22957" y2="70833"/>
                        <a14:foregroundMark x1="22957" y1="70833" x2="17608" y2="76273"/>
                        <a14:foregroundMark x1="17608" y1="76273" x2="15453" y2="85417"/>
                        <a14:foregroundMark x1="15453" y1="85417" x2="17682" y2="94907"/>
                        <a14:foregroundMark x1="17682" y1="94907" x2="23997" y2="97685"/>
                        <a14:foregroundMark x1="23997" y1="97685" x2="27637" y2="97338"/>
                        <a14:foregroundMark x1="17162" y1="84144" x2="18128" y2="89352"/>
                        <a14:foregroundMark x1="22140" y1="74769" x2="28826" y2="77431"/>
                        <a14:foregroundMark x1="28826" y1="77431" x2="31278" y2="86111"/>
                        <a14:foregroundMark x1="31278" y1="86111" x2="31278" y2="88310"/>
                        <a14:foregroundMark x1="28752" y1="75579" x2="22808" y2="72569"/>
                        <a14:foregroundMark x1="22808" y1="72569" x2="20951" y2="77662"/>
                        <a14:foregroundMark x1="18276" y1="83912" x2="16865" y2="94097"/>
                        <a14:foregroundMark x1="16865" y1="94097" x2="22585" y2="96759"/>
                        <a14:foregroundMark x1="22585" y1="96759" x2="20134" y2="76389"/>
                        <a14:foregroundMark x1="20134" y1="76389" x2="24963" y2="71065"/>
                        <a14:foregroundMark x1="24963" y1="71065" x2="24814" y2="74306"/>
                        <a14:foregroundMark x1="15676" y1="82060" x2="17088" y2="93981"/>
                        <a14:foregroundMark x1="17088" y1="93981" x2="17013" y2="84491"/>
                        <a14:foregroundMark x1="17013" y1="84491" x2="16122" y2="87269"/>
                        <a14:foregroundMark x1="22140" y1="94213" x2="23328" y2="98958"/>
                        <a14:foregroundMark x1="30609" y1="75347" x2="32764" y2="84954"/>
                        <a14:foregroundMark x1="32764" y1="84954" x2="30163" y2="94213"/>
                        <a14:foregroundMark x1="30163" y1="94213" x2="31649" y2="84375"/>
                        <a14:foregroundMark x1="31649" y1="84375" x2="30684" y2="75000"/>
                        <a14:foregroundMark x1="30684" y1="75000" x2="30758" y2="77662"/>
                      </a14:backgroundRemoval>
                    </a14:imgEffect>
                  </a14:imgLayer>
                </a14:imgProps>
              </a:ext>
              <a:ext uri="{28A0092B-C50C-407E-A947-70E740481C1C}">
                <a14:useLocalDpi xmlns:a14="http://schemas.microsoft.com/office/drawing/2010/main" val="0"/>
              </a:ext>
            </a:extLst>
          </a:blip>
          <a:srcRect l="15642" t="70253" r="67643"/>
          <a:stretch/>
        </p:blipFill>
        <p:spPr bwMode="auto">
          <a:xfrm>
            <a:off x="417511" y="4538662"/>
            <a:ext cx="1496129" cy="1841496"/>
          </a:xfrm>
          <a:prstGeom prst="ellipse">
            <a:avLst/>
          </a:prstGeom>
          <a:ln>
            <a:noFill/>
          </a:ln>
          <a:effectLst>
            <a:softEdge rad="112500"/>
          </a:effectLst>
        </p:spPr>
      </p:pic>
      <p:sp>
        <p:nvSpPr>
          <p:cNvPr id="13" name="CasetăText 12">
            <a:extLst>
              <a:ext uri="{FF2B5EF4-FFF2-40B4-BE49-F238E27FC236}">
                <a16:creationId xmlns:a16="http://schemas.microsoft.com/office/drawing/2014/main" id="{DD806563-24B9-4B4C-A123-83D3C4D2BC8D}"/>
              </a:ext>
            </a:extLst>
          </p:cNvPr>
          <p:cNvSpPr txBox="1"/>
          <p:nvPr/>
        </p:nvSpPr>
        <p:spPr>
          <a:xfrm>
            <a:off x="1989965" y="5168145"/>
            <a:ext cx="9686017" cy="923330"/>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a:t>
            </a:r>
            <a:r>
              <a:rPr lang="ro-RO" b="1" i="1" dirty="0">
                <a:latin typeface="Times New Roman" panose="02020603050405020304" pitchFamily="18" charset="0"/>
                <a:cs typeface="Times New Roman" panose="02020603050405020304" pitchFamily="18" charset="0"/>
              </a:rPr>
              <a:t>Acordați importanță COMUNICĂRII, mai ales relației OM-OM. Fiți creativi și întotdeauna respectați-vă programul.</a:t>
            </a:r>
            <a:r>
              <a:rPr lang="en-US" b="1" i="1" dirty="0">
                <a:latin typeface="Times New Roman" panose="02020603050405020304" pitchFamily="18" charset="0"/>
                <a:cs typeface="Times New Roman" panose="02020603050405020304" pitchFamily="18" charset="0"/>
              </a:rPr>
              <a:t>”</a:t>
            </a:r>
          </a:p>
          <a:p>
            <a:pPr algn="r"/>
            <a:r>
              <a:rPr lang="ro-RO" dirty="0">
                <a:latin typeface="Times New Roman" panose="02020603050405020304" pitchFamily="18" charset="0"/>
                <a:cs typeface="Times New Roman" panose="02020603050405020304" pitchFamily="18" charset="0"/>
              </a:rPr>
              <a:t>Diana ARICESCU</a:t>
            </a:r>
          </a:p>
        </p:txBody>
      </p:sp>
    </p:spTree>
    <p:extLst>
      <p:ext uri="{BB962C8B-B14F-4D97-AF65-F5344CB8AC3E}">
        <p14:creationId xmlns:p14="http://schemas.microsoft.com/office/powerpoint/2010/main" val="5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ALUMNI</a:t>
            </a:r>
          </a:p>
        </p:txBody>
      </p:sp>
      <p:sp>
        <p:nvSpPr>
          <p:cNvPr id="6" name="Dreptunghi 5">
            <a:extLst>
              <a:ext uri="{FF2B5EF4-FFF2-40B4-BE49-F238E27FC236}">
                <a16:creationId xmlns:a16="http://schemas.microsoft.com/office/drawing/2014/main" id="{6286C329-DF58-4D47-B71F-26D3BF29AD25}"/>
              </a:ext>
            </a:extLst>
          </p:cNvPr>
          <p:cNvSpPr/>
          <p:nvPr/>
        </p:nvSpPr>
        <p:spPr>
          <a:xfrm>
            <a:off x="340661" y="2501902"/>
            <a:ext cx="11582400" cy="1200329"/>
          </a:xfrm>
          <a:prstGeom prst="rect">
            <a:avLst/>
          </a:prstGeom>
        </p:spPr>
        <p:txBody>
          <a:bodyPr wrap="square">
            <a:spAutoFit/>
          </a:bodyPr>
          <a:lstStyle/>
          <a:p>
            <a:pPr algn="just">
              <a:spcAft>
                <a:spcPts val="0"/>
              </a:spcAft>
            </a:pPr>
            <a:r>
              <a:rPr lang="ro-RO" b="1"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Alexandru </a:t>
            </a:r>
            <a:r>
              <a:rPr lang="fr-FR" b="1" dirty="0" err="1">
                <a:latin typeface="Times New Roman" panose="02020603050405020304" pitchFamily="18" charset="0"/>
                <a:cs typeface="Times New Roman" panose="02020603050405020304" pitchFamily="18" charset="0"/>
              </a:rPr>
              <a:t>Rozs</a:t>
            </a:r>
            <a:r>
              <a:rPr lang="fr-FR"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Company</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Owner</a:t>
            </a:r>
            <a:r>
              <a:rPr lang="fr-FR" b="1" dirty="0">
                <a:latin typeface="Times New Roman" panose="02020603050405020304" pitchFamily="18" charset="0"/>
                <a:cs typeface="Times New Roman" panose="02020603050405020304" pitchFamily="18" charset="0"/>
              </a:rPr>
              <a:t>, Restaurant </a:t>
            </a:r>
            <a:r>
              <a:rPr lang="fr-FR" b="1" dirty="0" err="1">
                <a:latin typeface="Times New Roman" panose="02020603050405020304" pitchFamily="18" charset="0"/>
                <a:cs typeface="Times New Roman" panose="02020603050405020304" pitchFamily="18" charset="0"/>
              </a:rPr>
              <a:t>Cocosu</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Rosu</a:t>
            </a:r>
            <a:r>
              <a:rPr lang="fr-FR" b="1" dirty="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absolvent al </a:t>
            </a:r>
            <a:r>
              <a:rPr lang="fr-FR" b="1" dirty="0" err="1">
                <a:latin typeface="Times New Roman" panose="02020603050405020304" pitchFamily="18" charset="0"/>
                <a:cs typeface="Times New Roman" panose="02020603050405020304" pitchFamily="18" charset="0"/>
              </a:rPr>
              <a:t>studiilor</a:t>
            </a:r>
            <a:r>
              <a:rPr lang="fr-FR" b="1" dirty="0">
                <a:latin typeface="Times New Roman" panose="02020603050405020304" pitchFamily="18" charset="0"/>
                <a:cs typeface="Times New Roman" panose="02020603050405020304" pitchFamily="18" charset="0"/>
              </a:rPr>
              <a:t> de </a:t>
            </a:r>
            <a:r>
              <a:rPr lang="fr-FR" b="1" dirty="0" err="1">
                <a:latin typeface="Times New Roman" panose="02020603050405020304" pitchFamily="18" charset="0"/>
                <a:cs typeface="Times New Roman" panose="02020603050405020304" pitchFamily="18" charset="0"/>
              </a:rPr>
              <a:t>licență</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și</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masterat</a:t>
            </a:r>
            <a:r>
              <a:rPr lang="fr-FR" b="1" dirty="0">
                <a:latin typeface="Times New Roman" panose="02020603050405020304" pitchFamily="18" charset="0"/>
                <a:cs typeface="Times New Roman" panose="02020603050405020304" pitchFamily="18" charset="0"/>
              </a:rPr>
              <a:t> ale </a:t>
            </a:r>
            <a:r>
              <a:rPr lang="fr-FR" b="1" dirty="0" err="1">
                <a:latin typeface="Times New Roman" panose="02020603050405020304" pitchFamily="18" charset="0"/>
                <a:cs typeface="Times New Roman" panose="02020603050405020304" pitchFamily="18" charset="0"/>
              </a:rPr>
              <a:t>Facultății</a:t>
            </a:r>
            <a:r>
              <a:rPr lang="fr-FR" b="1" dirty="0">
                <a:latin typeface="Times New Roman" panose="02020603050405020304" pitchFamily="18" charset="0"/>
                <a:cs typeface="Times New Roman" panose="02020603050405020304" pitchFamily="18" charset="0"/>
              </a:rPr>
              <a:t> de Economie </a:t>
            </a:r>
            <a:r>
              <a:rPr lang="fr-FR" b="1" dirty="0" err="1">
                <a:latin typeface="Times New Roman" panose="02020603050405020304" pitchFamily="18" charset="0"/>
                <a:cs typeface="Times New Roman" panose="02020603050405020304" pitchFamily="18" charset="0"/>
              </a:rPr>
              <a:t>Agroalimentară</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și</a:t>
            </a:r>
            <a:r>
              <a:rPr lang="fr-FR" b="1" dirty="0">
                <a:latin typeface="Times New Roman" panose="02020603050405020304" pitchFamily="18" charset="0"/>
                <a:cs typeface="Times New Roman" panose="02020603050405020304" pitchFamily="18" charset="0"/>
              </a:rPr>
              <a:t> a </a:t>
            </a:r>
            <a:r>
              <a:rPr lang="fr-FR" b="1" dirty="0" err="1">
                <a:latin typeface="Times New Roman" panose="02020603050405020304" pitchFamily="18" charset="0"/>
                <a:cs typeface="Times New Roman" panose="02020603050405020304" pitchFamily="18" charset="0"/>
              </a:rPr>
              <a:t>Mediului</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
            </a:r>
            <a:br>
              <a:rPr lang="fr-FR" dirty="0">
                <a:latin typeface="Times New Roman" panose="02020603050405020304" pitchFamily="18" charset="0"/>
                <a:cs typeface="Times New Roman" panose="02020603050405020304" pitchFamily="18" charset="0"/>
              </a:rPr>
            </a:br>
            <a:endParaRPr lang="ro-RO" dirty="0">
              <a:latin typeface="Times New Roman" panose="02020603050405020304" pitchFamily="18" charset="0"/>
              <a:cs typeface="Times New Roman" panose="02020603050405020304" pitchFamily="18" charset="0"/>
            </a:endParaRPr>
          </a:p>
        </p:txBody>
      </p:sp>
      <p:sp>
        <p:nvSpPr>
          <p:cNvPr id="9" name="Dreptunghi 8">
            <a:extLst>
              <a:ext uri="{FF2B5EF4-FFF2-40B4-BE49-F238E27FC236}">
                <a16:creationId xmlns:a16="http://schemas.microsoft.com/office/drawing/2014/main" id="{25101243-655F-451D-B737-06FBB963EE62}"/>
              </a:ext>
            </a:extLst>
          </p:cNvPr>
          <p:cNvSpPr/>
          <p:nvPr/>
        </p:nvSpPr>
        <p:spPr>
          <a:xfrm>
            <a:off x="265764" y="3429000"/>
            <a:ext cx="11582400" cy="1754326"/>
          </a:xfrm>
          <a:prstGeom prst="rect">
            <a:avLst/>
          </a:prstGeom>
        </p:spPr>
        <p:txBody>
          <a:bodyPr wrap="square">
            <a:spAutoFit/>
          </a:bodyPr>
          <a:lstStyle/>
          <a:p>
            <a:pPr algn="just">
              <a:spcBef>
                <a:spcPts val="1800"/>
              </a:spcBef>
              <a:spcAft>
                <a:spcPts val="600"/>
              </a:spcAft>
            </a:pP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Studiile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superioare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domeniul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agroalimentar</a:t>
            </a:r>
            <a:r>
              <a:rPr lang="en-US" dirty="0">
                <a:latin typeface="Times New Roman" panose="02020603050405020304" pitchFamily="18" charset="0"/>
                <a:cs typeface="Times New Roman" panose="02020603050405020304" pitchFamily="18" charset="0"/>
              </a:rPr>
              <a:t> m-au </a:t>
            </a:r>
            <a:r>
              <a:rPr lang="en-US" dirty="0" err="1">
                <a:latin typeface="Times New Roman" panose="02020603050405020304" pitchFamily="18" charset="0"/>
                <a:cs typeface="Times New Roman" panose="02020603050405020304" pitchFamily="18" charset="0"/>
              </a:rPr>
              <a:t>ajutat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afacerea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familiei</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următorul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nivel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Deși</a:t>
            </a:r>
            <a:r>
              <a:rPr lang="en-US" dirty="0">
                <a:latin typeface="Times New Roman" panose="02020603050405020304" pitchFamily="18" charset="0"/>
                <a:cs typeface="Times New Roman" panose="02020603050405020304" pitchFamily="18" charset="0"/>
              </a:rPr>
              <a:t> pare o </a:t>
            </a:r>
            <a:r>
              <a:rPr lang="en-US" dirty="0" err="1">
                <a:latin typeface="Times New Roman" panose="02020603050405020304" pitchFamily="18" charset="0"/>
                <a:cs typeface="Times New Roman" panose="02020603050405020304" pitchFamily="18" charset="0"/>
              </a:rPr>
              <a:t>nișă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facilă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industria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ospitalității</a:t>
            </a:r>
            <a:r>
              <a:rPr lang="en-US" dirty="0">
                <a:latin typeface="Times New Roman" panose="02020603050405020304" pitchFamily="18" charset="0"/>
                <a:cs typeface="Times New Roman" panose="02020603050405020304" pitchFamily="18" charset="0"/>
              </a:rPr>
              <a:t> se </a:t>
            </a:r>
            <a:r>
              <a:rPr lang="en-US" dirty="0" err="1">
                <a:latin typeface="Times New Roman" panose="02020603050405020304" pitchFamily="18" charset="0"/>
                <a:cs typeface="Times New Roman" panose="02020603050405020304" pitchFamily="18" charset="0"/>
              </a:rPr>
              <a:t>desfășoară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într</a:t>
            </a:r>
            <a:r>
              <a:rPr lang="en-US" dirty="0">
                <a:latin typeface="Times New Roman" panose="02020603050405020304" pitchFamily="18" charset="0"/>
                <a:cs typeface="Times New Roman" panose="02020603050405020304" pitchFamily="18" charset="0"/>
              </a:rPr>
              <a:t>-un </a:t>
            </a:r>
            <a:r>
              <a:rPr lang="en-US" dirty="0" err="1">
                <a:latin typeface="Times New Roman" panose="02020603050405020304" pitchFamily="18" charset="0"/>
                <a:cs typeface="Times New Roman" panose="02020603050405020304" pitchFamily="18" charset="0"/>
              </a:rPr>
              <a:t>sistem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subtil</a:t>
            </a:r>
            <a:r>
              <a:rPr lang="en-US" dirty="0">
                <a:latin typeface="Times New Roman" panose="02020603050405020304" pitchFamily="18" charset="0"/>
                <a:cs typeface="Times New Roman" panose="02020603050405020304" pitchFamily="18" charset="0"/>
              </a:rPr>
              <a:t> al </a:t>
            </a:r>
            <a:r>
              <a:rPr lang="en-US" dirty="0" err="1">
                <a:latin typeface="Times New Roman" panose="02020603050405020304" pitchFamily="18" charset="0"/>
                <a:cs typeface="Times New Roman" panose="02020603050405020304" pitchFamily="18" charset="0"/>
              </a:rPr>
              <a:t>standardelor</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bune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practici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Măsura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care </a:t>
            </a:r>
            <a:r>
              <a:rPr lang="en-US" dirty="0" err="1">
                <a:latin typeface="Times New Roman" panose="02020603050405020304" pitchFamily="18" charset="0"/>
                <a:cs typeface="Times New Roman" panose="02020603050405020304" pitchFamily="18" charset="0"/>
              </a:rPr>
              <a:t>cunoaștem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ne </a:t>
            </a:r>
            <a:r>
              <a:rPr lang="en-US" dirty="0" err="1">
                <a:latin typeface="Times New Roman" panose="02020603050405020304" pitchFamily="18" charset="0"/>
                <a:cs typeface="Times New Roman" panose="02020603050405020304" pitchFamily="18" charset="0"/>
              </a:rPr>
              <a:t>însușim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acest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sistem</a:t>
            </a:r>
            <a:r>
              <a:rPr lang="en-US" dirty="0">
                <a:latin typeface="Times New Roman" panose="02020603050405020304" pitchFamily="18" charset="0"/>
                <a:cs typeface="Times New Roman" panose="02020603050405020304" pitchFamily="18" charset="0"/>
              </a:rPr>
              <a:t> ne </a:t>
            </a:r>
            <a:r>
              <a:rPr lang="en-US" dirty="0" err="1">
                <a:latin typeface="Times New Roman" panose="02020603050405020304" pitchFamily="18" charset="0"/>
                <a:cs typeface="Times New Roman" panose="02020603050405020304" pitchFamily="18" charset="0"/>
              </a:rPr>
              <a:t>ajută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creștem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afaceri</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statutul</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unități</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referință</a:t>
            </a:r>
            <a:r>
              <a:rPr lang="en-US" dirty="0">
                <a:latin typeface="Times New Roman" panose="02020603050405020304" pitchFamily="18" charset="0"/>
                <a:cs typeface="Times New Roman" panose="02020603050405020304" pitchFamily="18" charset="0"/>
              </a:rPr>
              <a:t> pe </a:t>
            </a:r>
            <a:r>
              <a:rPr lang="en-US" dirty="0" err="1">
                <a:latin typeface="Times New Roman" panose="02020603050405020304" pitchFamily="18" charset="0"/>
                <a:cs typeface="Times New Roman" panose="02020603050405020304" pitchFamily="18" charset="0"/>
              </a:rPr>
              <a:t>acest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profil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cazul</a:t>
            </a:r>
            <a:r>
              <a:rPr lang="en-US" dirty="0">
                <a:latin typeface="Times New Roman" panose="02020603050405020304" pitchFamily="18" charset="0"/>
                <a:cs typeface="Times New Roman" panose="02020603050405020304" pitchFamily="18" charset="0"/>
              </a:rPr>
              <a:t> meu, am </a:t>
            </a:r>
            <a:r>
              <a:rPr lang="en-US" dirty="0" err="1">
                <a:latin typeface="Times New Roman" panose="02020603050405020304" pitchFamily="18" charset="0"/>
                <a:cs typeface="Times New Roman" panose="02020603050405020304" pitchFamily="18" charset="0"/>
              </a:rPr>
              <a:t>reușit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creez</a:t>
            </a:r>
            <a:r>
              <a:rPr lang="en-US" dirty="0">
                <a:latin typeface="Times New Roman" panose="02020603050405020304" pitchFamily="18" charset="0"/>
                <a:cs typeface="Times New Roman" panose="02020603050405020304" pitchFamily="18" charset="0"/>
              </a:rPr>
              <a:t> un circuit de </a:t>
            </a:r>
            <a:r>
              <a:rPr lang="en-US" dirty="0" err="1">
                <a:latin typeface="Times New Roman" panose="02020603050405020304" pitchFamily="18" charset="0"/>
                <a:cs typeface="Times New Roman" panose="02020603050405020304" pitchFamily="18" charset="0"/>
              </a:rPr>
              <a:t>complementaritate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interdependență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între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ferma</a:t>
            </a:r>
            <a:r>
              <a:rPr lang="en-US" dirty="0">
                <a:latin typeface="Times New Roman" panose="02020603050405020304" pitchFamily="18" charset="0"/>
                <a:cs typeface="Times New Roman" panose="02020603050405020304" pitchFamily="18" charset="0"/>
              </a:rPr>
              <a:t> la care </a:t>
            </a:r>
            <a:r>
              <a:rPr lang="en-US" dirty="0" err="1">
                <a:latin typeface="Times New Roman" panose="02020603050405020304" pitchFamily="18" charset="0"/>
                <a:cs typeface="Times New Roman" panose="02020603050405020304" pitchFamily="18" charset="0"/>
              </a:rPr>
              <a:t>creștem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totul</a:t>
            </a:r>
            <a:r>
              <a:rPr lang="en-US" dirty="0">
                <a:latin typeface="Times New Roman" panose="02020603050405020304" pitchFamily="18" charset="0"/>
                <a:cs typeface="Times New Roman" panose="02020603050405020304" pitchFamily="18" charset="0"/>
              </a:rPr>
              <a:t> organic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restaurantul</a:t>
            </a:r>
            <a:r>
              <a:rPr lang="en-US" dirty="0">
                <a:latin typeface="Times New Roman" panose="02020603050405020304" pitchFamily="18" charset="0"/>
                <a:cs typeface="Times New Roman" panose="02020603050405020304" pitchFamily="18" charset="0"/>
              </a:rPr>
              <a:t> din </a:t>
            </a:r>
            <a:r>
              <a:rPr lang="en-US" dirty="0" err="1">
                <a:latin typeface="Times New Roman" panose="02020603050405020304" pitchFamily="18" charset="0"/>
                <a:cs typeface="Times New Roman" panose="02020603050405020304" pitchFamily="18" charset="0"/>
              </a:rPr>
              <a:t>București</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profil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tradițional</a:t>
            </a:r>
            <a:r>
              <a:rPr lang="en-US" dirty="0">
                <a:latin typeface="Times New Roman" panose="02020603050405020304" pitchFamily="18" charset="0"/>
                <a:cs typeface="Times New Roman" panose="02020603050405020304" pitchFamily="18" charset="0"/>
              </a:rPr>
              <a:t>, cu </a:t>
            </a:r>
            <a:r>
              <a:rPr lang="en-US" dirty="0" err="1">
                <a:latin typeface="Times New Roman" panose="02020603050405020304" pitchFamily="18" charset="0"/>
                <a:cs typeface="Times New Roman" panose="02020603050405020304" pitchFamily="18" charset="0"/>
              </a:rPr>
              <a:t>mult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înainte</a:t>
            </a:r>
            <a:r>
              <a:rPr lang="en-US" dirty="0">
                <a:latin typeface="Times New Roman" panose="02020603050405020304" pitchFamily="18" charset="0"/>
                <a:cs typeface="Times New Roman" panose="02020603050405020304" pitchFamily="18" charset="0"/>
              </a:rPr>
              <a:t> ca </a:t>
            </a:r>
            <a:r>
              <a:rPr lang="en-US" dirty="0" err="1">
                <a:latin typeface="Times New Roman" panose="02020603050405020304" pitchFamily="18" charset="0"/>
                <a:cs typeface="Times New Roman" panose="02020603050405020304" pitchFamily="18" charset="0"/>
              </a:rPr>
              <a:t>acest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sistem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devină</a:t>
            </a:r>
            <a:r>
              <a:rPr lang="en-US" dirty="0">
                <a:latin typeface="Times New Roman" panose="02020603050405020304" pitchFamily="18" charset="0"/>
                <a:cs typeface="Times New Roman" panose="02020603050405020304" pitchFamily="18" charset="0"/>
              </a:rPr>
              <a:t> ‘trend’. </a:t>
            </a:r>
            <a:r>
              <a:rPr lang="en-US" dirty="0" err="1">
                <a:latin typeface="Times New Roman" panose="02020603050405020304" pitchFamily="18" charset="0"/>
                <a:cs typeface="Times New Roman" panose="02020603050405020304" pitchFamily="18" charset="0"/>
              </a:rPr>
              <a:t>Avantajul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competitiv</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fost</a:t>
            </a:r>
            <a:r>
              <a:rPr lang="en-US" dirty="0">
                <a:latin typeface="Times New Roman" panose="02020603050405020304" pitchFamily="18" charset="0"/>
                <a:cs typeface="Times New Roman" panose="02020603050405020304" pitchFamily="18" charset="0"/>
              </a:rPr>
              <a:t> pe </a:t>
            </a:r>
            <a:r>
              <a:rPr lang="en-US" dirty="0" err="1">
                <a:latin typeface="Times New Roman" panose="02020603050405020304" pitchFamily="18" charset="0"/>
                <a:cs typeface="Times New Roman" panose="02020603050405020304" pitchFamily="18" charset="0"/>
              </a:rPr>
              <a:t>măsura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forței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noastre</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anticipare</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acestui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fenomen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acest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proces</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fost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clar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facilitat</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studiile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absolvite</a:t>
            </a:r>
            <a:r>
              <a:rPr lang="en-US" dirty="0">
                <a:latin typeface="Times New Roman" panose="02020603050405020304" pitchFamily="18" charset="0"/>
                <a:cs typeface="Times New Roman" panose="02020603050405020304" pitchFamily="18" charset="0"/>
              </a:rPr>
              <a:t>.”</a:t>
            </a:r>
          </a:p>
        </p:txBody>
      </p:sp>
      <p:pic>
        <p:nvPicPr>
          <p:cNvPr id="2050" name="Picture 2" descr="Fotografie de profil a lui Alexandru Rozs">
            <a:extLst>
              <a:ext uri="{FF2B5EF4-FFF2-40B4-BE49-F238E27FC236}">
                <a16:creationId xmlns:a16="http://schemas.microsoft.com/office/drawing/2014/main" id="{F874EB70-D18D-43A4-9591-79078426DF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626" y="1765303"/>
            <a:ext cx="1066799" cy="10667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7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6870700" y="1935707"/>
            <a:ext cx="5318125" cy="1524000"/>
          </a:xfrm>
        </p:spPr>
        <p:txBody>
          <a:bodyPr rtlCol="0" anchor="b">
            <a:normAutofit/>
          </a:bodyPr>
          <a:lstStyle/>
          <a:p>
            <a:pPr algn="ctr" rtl="0"/>
            <a:r>
              <a:rPr lang="ro-RO" sz="3200" dirty="0">
                <a:latin typeface="Arial" panose="020B0604020202020204" pitchFamily="34" charset="0"/>
                <a:cs typeface="Arial" panose="020B0604020202020204" pitchFamily="34" charset="0"/>
              </a:rPr>
              <a:t>ADMITERE</a:t>
            </a:r>
          </a:p>
        </p:txBody>
      </p:sp>
      <p:pic>
        <p:nvPicPr>
          <p:cNvPr id="11" name="Imagine 10">
            <a:extLst>
              <a:ext uri="{FF2B5EF4-FFF2-40B4-BE49-F238E27FC236}">
                <a16:creationId xmlns:a16="http://schemas.microsoft.com/office/drawing/2014/main" id="{667E8163-2CF9-4358-B8ED-DB918A0B1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0360" y="156093"/>
            <a:ext cx="636816" cy="495301"/>
          </a:xfrm>
          <a:prstGeom prst="rect">
            <a:avLst/>
          </a:prstGeom>
        </p:spPr>
      </p:pic>
      <p:pic>
        <p:nvPicPr>
          <p:cNvPr id="12" name="Imagine 11" descr="O imagine care conține text, miniatură&#10;&#10;Descriere generată automat">
            <a:extLst>
              <a:ext uri="{FF2B5EF4-FFF2-40B4-BE49-F238E27FC236}">
                <a16:creationId xmlns:a16="http://schemas.microsoft.com/office/drawing/2014/main" id="{6638AA86-C563-42BD-B3CB-BDDBDEE57D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0425" y="216940"/>
            <a:ext cx="896327" cy="335510"/>
          </a:xfrm>
          <a:prstGeom prst="rect">
            <a:avLst/>
          </a:prstGeom>
        </p:spPr>
      </p:pic>
      <p:pic>
        <p:nvPicPr>
          <p:cNvPr id="5" name="Imagine 4" descr="O imagine care conține persoană, interior, persoane, auditoriu&#10;&#10;Descriere generată automat">
            <a:extLst>
              <a:ext uri="{FF2B5EF4-FFF2-40B4-BE49-F238E27FC236}">
                <a16:creationId xmlns:a16="http://schemas.microsoft.com/office/drawing/2014/main" id="{A5BA7252-F4DE-4418-9A64-25A310B839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712404" cy="6858000"/>
          </a:xfrm>
          <a:prstGeom prst="rect">
            <a:avLst/>
          </a:prstGeom>
        </p:spPr>
      </p:pic>
      <p:sp>
        <p:nvSpPr>
          <p:cNvPr id="14" name="Titlu 1">
            <a:extLst>
              <a:ext uri="{FF2B5EF4-FFF2-40B4-BE49-F238E27FC236}">
                <a16:creationId xmlns:a16="http://schemas.microsoft.com/office/drawing/2014/main" id="{6FE4232C-3A6E-4451-AC53-41B0408B9D7C}"/>
              </a:ext>
            </a:extLst>
          </p:cNvPr>
          <p:cNvSpPr txBox="1">
            <a:spLocks/>
          </p:cNvSpPr>
          <p:nvPr/>
        </p:nvSpPr>
        <p:spPr>
          <a:xfrm>
            <a:off x="6870699" y="2971800"/>
            <a:ext cx="5318125" cy="15240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5400" kern="1200">
                <a:solidFill>
                  <a:schemeClr val="tx1"/>
                </a:solidFill>
                <a:latin typeface="Calibri" panose="020F0502020204030204" pitchFamily="34" charset="0"/>
                <a:ea typeface="+mj-ea"/>
                <a:cs typeface="+mj-cs"/>
              </a:defRPr>
            </a:lvl1pPr>
          </a:lstStyle>
          <a:p>
            <a:pPr algn="ctr"/>
            <a:r>
              <a:rPr lang="ro-RO" sz="3200" dirty="0">
                <a:latin typeface="Times New Roman" panose="02020603050405020304" pitchFamily="18" charset="0"/>
                <a:cs typeface="Times New Roman" panose="02020603050405020304" pitchFamily="18" charset="0"/>
              </a:rPr>
              <a:t>2023</a:t>
            </a:r>
          </a:p>
        </p:txBody>
      </p:sp>
      <p:sp>
        <p:nvSpPr>
          <p:cNvPr id="15" name="Subtitle 2">
            <a:extLst>
              <a:ext uri="{FF2B5EF4-FFF2-40B4-BE49-F238E27FC236}">
                <a16:creationId xmlns:a16="http://schemas.microsoft.com/office/drawing/2014/main" id="{6DD8210D-7B5D-4EA3-8795-E870B867F073}"/>
              </a:ext>
            </a:extLst>
          </p:cNvPr>
          <p:cNvSpPr>
            <a:spLocks noGrp="1"/>
          </p:cNvSpPr>
          <p:nvPr>
            <p:ph type="subTitle" idx="1"/>
          </p:nvPr>
        </p:nvSpPr>
        <p:spPr>
          <a:xfrm>
            <a:off x="8452565" y="5114380"/>
            <a:ext cx="2779326" cy="835025"/>
          </a:xfrm>
        </p:spPr>
        <p:txBody>
          <a:bodyPr/>
          <a:lstStyle/>
          <a:p>
            <a:r>
              <a:rPr lang="ro-RO" dirty="0"/>
              <a:t>www.admitere.ase.ro</a:t>
            </a:r>
            <a:endParaRPr lang="en-US" dirty="0"/>
          </a:p>
        </p:txBody>
      </p:sp>
    </p:spTree>
    <p:extLst>
      <p:ext uri="{BB962C8B-B14F-4D97-AF65-F5344CB8AC3E}">
        <p14:creationId xmlns:p14="http://schemas.microsoft.com/office/powerpoint/2010/main" val="61038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Admitere Licență 2023</a:t>
            </a:r>
          </a:p>
        </p:txBody>
      </p:sp>
      <p:sp>
        <p:nvSpPr>
          <p:cNvPr id="7" name="Dreptunghi 6">
            <a:extLst>
              <a:ext uri="{FF2B5EF4-FFF2-40B4-BE49-F238E27FC236}">
                <a16:creationId xmlns:a16="http://schemas.microsoft.com/office/drawing/2014/main" id="{2753891B-A2DE-4879-8C7B-84BA83BDB3FC}"/>
              </a:ext>
            </a:extLst>
          </p:cNvPr>
          <p:cNvSpPr/>
          <p:nvPr/>
        </p:nvSpPr>
        <p:spPr>
          <a:xfrm>
            <a:off x="-839788" y="1445632"/>
            <a:ext cx="6092825" cy="369332"/>
          </a:xfrm>
          <a:prstGeom prst="rect">
            <a:avLst/>
          </a:prstGeom>
        </p:spPr>
        <p:txBody>
          <a:bodyPr>
            <a:spAutoFit/>
          </a:bodyPr>
          <a:lstStyle/>
          <a:p>
            <a:pPr algn="ctr"/>
            <a:r>
              <a:rPr lang="ro-RO" b="1" dirty="0">
                <a:latin typeface="Times New Roman" panose="02020603050405020304" pitchFamily="18" charset="0"/>
                <a:cs typeface="Times New Roman" panose="02020603050405020304" pitchFamily="18" charset="0"/>
              </a:rPr>
              <a:t>DOSAR ÎNSCRIERE</a:t>
            </a:r>
            <a:endParaRPr lang="ro-RO" b="0" i="0" dirty="0">
              <a:effectLst/>
              <a:latin typeface="Times New Roman" panose="02020603050405020304" pitchFamily="18" charset="0"/>
              <a:cs typeface="Times New Roman" panose="02020603050405020304" pitchFamily="18" charset="0"/>
            </a:endParaRPr>
          </a:p>
        </p:txBody>
      </p:sp>
      <p:sp>
        <p:nvSpPr>
          <p:cNvPr id="12" name="Dreptunghi 11">
            <a:extLst>
              <a:ext uri="{FF2B5EF4-FFF2-40B4-BE49-F238E27FC236}">
                <a16:creationId xmlns:a16="http://schemas.microsoft.com/office/drawing/2014/main" id="{B656E934-8954-4E18-A955-C68686E4EDC0}"/>
              </a:ext>
            </a:extLst>
          </p:cNvPr>
          <p:cNvSpPr/>
          <p:nvPr/>
        </p:nvSpPr>
        <p:spPr>
          <a:xfrm>
            <a:off x="611195" y="1971258"/>
            <a:ext cx="2953053" cy="384721"/>
          </a:xfrm>
          <a:prstGeom prst="rect">
            <a:avLst/>
          </a:prstGeom>
        </p:spPr>
        <p:txBody>
          <a:bodyPr wrap="none">
            <a:spAutoFit/>
          </a:bodyPr>
          <a:lstStyle/>
          <a:p>
            <a:pPr marL="457200" indent="-457200">
              <a:buFont typeface="+mj-lt"/>
              <a:buAutoNum type="arabicPeriod"/>
            </a:pPr>
            <a:r>
              <a:rPr lang="ro-RO" sz="1900" dirty="0">
                <a:latin typeface="Times New Roman" panose="02020603050405020304" pitchFamily="18" charset="0"/>
                <a:cs typeface="Times New Roman" panose="02020603050405020304" pitchFamily="18" charset="0"/>
              </a:rPr>
              <a:t>Diploma de bacalaureat</a:t>
            </a:r>
          </a:p>
        </p:txBody>
      </p:sp>
      <p:sp>
        <p:nvSpPr>
          <p:cNvPr id="19" name="Dreptunghi 18">
            <a:extLst>
              <a:ext uri="{FF2B5EF4-FFF2-40B4-BE49-F238E27FC236}">
                <a16:creationId xmlns:a16="http://schemas.microsoft.com/office/drawing/2014/main" id="{47667C93-ABCA-4EC4-AC66-0C941F19D520}"/>
              </a:ext>
            </a:extLst>
          </p:cNvPr>
          <p:cNvSpPr/>
          <p:nvPr/>
        </p:nvSpPr>
        <p:spPr>
          <a:xfrm>
            <a:off x="611195" y="2316666"/>
            <a:ext cx="2980303" cy="969496"/>
          </a:xfrm>
          <a:prstGeom prst="rect">
            <a:avLst/>
          </a:prstGeom>
        </p:spPr>
        <p:txBody>
          <a:bodyPr wrap="none">
            <a:spAutoFit/>
          </a:bodyPr>
          <a:lstStyle/>
          <a:p>
            <a:pPr marL="457200" indent="-457200">
              <a:buFont typeface="+mj-lt"/>
              <a:buAutoNum type="arabicPeriod" startAt="2"/>
            </a:pPr>
            <a:r>
              <a:rPr lang="ro-RO" sz="1900" dirty="0">
                <a:latin typeface="Times New Roman" panose="02020603050405020304" pitchFamily="18" charset="0"/>
                <a:cs typeface="Times New Roman" panose="02020603050405020304" pitchFamily="18" charset="0"/>
              </a:rPr>
              <a:t>Foaia matricolă</a:t>
            </a:r>
          </a:p>
          <a:p>
            <a:pPr marL="457200" indent="-457200">
              <a:buFont typeface="+mj-lt"/>
              <a:buAutoNum type="arabicPeriod" startAt="2"/>
            </a:pPr>
            <a:r>
              <a:rPr lang="ro-RO" sz="1900" dirty="0">
                <a:latin typeface="Times New Roman" panose="02020603050405020304" pitchFamily="18" charset="0"/>
                <a:cs typeface="Times New Roman" panose="02020603050405020304" pitchFamily="18" charset="0"/>
              </a:rPr>
              <a:t>Eseul motivațional</a:t>
            </a:r>
          </a:p>
          <a:p>
            <a:pPr marL="457200" indent="-457200">
              <a:buFont typeface="+mj-lt"/>
              <a:buAutoNum type="arabicPeriod" startAt="2"/>
            </a:pPr>
            <a:r>
              <a:rPr lang="ro-RO" sz="1900" dirty="0">
                <a:latin typeface="Times New Roman" panose="02020603050405020304" pitchFamily="18" charset="0"/>
                <a:cs typeface="Times New Roman" panose="02020603050405020304" pitchFamily="18" charset="0"/>
              </a:rPr>
              <a:t>Adeverinţa medicală tip</a:t>
            </a:r>
          </a:p>
        </p:txBody>
      </p:sp>
      <p:sp>
        <p:nvSpPr>
          <p:cNvPr id="20" name="Dreptunghi 19">
            <a:extLst>
              <a:ext uri="{FF2B5EF4-FFF2-40B4-BE49-F238E27FC236}">
                <a16:creationId xmlns:a16="http://schemas.microsoft.com/office/drawing/2014/main" id="{CA13AACF-FDA0-4E11-8ADA-A4079271AFD7}"/>
              </a:ext>
            </a:extLst>
          </p:cNvPr>
          <p:cNvSpPr/>
          <p:nvPr/>
        </p:nvSpPr>
        <p:spPr>
          <a:xfrm>
            <a:off x="611195" y="3240163"/>
            <a:ext cx="6092825" cy="1554272"/>
          </a:xfrm>
          <a:prstGeom prst="rect">
            <a:avLst/>
          </a:prstGeom>
        </p:spPr>
        <p:txBody>
          <a:bodyPr>
            <a:spAutoFit/>
          </a:bodyPr>
          <a:lstStyle/>
          <a:p>
            <a:pPr marL="457200" indent="-457200">
              <a:buFont typeface="+mj-lt"/>
              <a:buAutoNum type="arabicPeriod" startAt="5"/>
            </a:pPr>
            <a:r>
              <a:rPr lang="ro-RO" sz="1900" dirty="0">
                <a:latin typeface="Times New Roman" panose="02020603050405020304" pitchFamily="18" charset="0"/>
                <a:cs typeface="Times New Roman" panose="02020603050405020304" pitchFamily="18" charset="0"/>
              </a:rPr>
              <a:t>Certificatul de naştere</a:t>
            </a:r>
          </a:p>
          <a:p>
            <a:pPr marL="457200" indent="-457200">
              <a:buFont typeface="+mj-lt"/>
              <a:buAutoNum type="arabicPeriod" startAt="5"/>
            </a:pPr>
            <a:r>
              <a:rPr lang="ro-RO" sz="1900" dirty="0">
                <a:latin typeface="Times New Roman" panose="02020603050405020304" pitchFamily="18" charset="0"/>
                <a:cs typeface="Times New Roman" panose="02020603050405020304" pitchFamily="18" charset="0"/>
              </a:rPr>
              <a:t>Cartea de identitate</a:t>
            </a:r>
          </a:p>
          <a:p>
            <a:pPr marL="457200" indent="-457200">
              <a:buFont typeface="+mj-lt"/>
              <a:buAutoNum type="arabicPeriod" startAt="5"/>
            </a:pPr>
            <a:r>
              <a:rPr lang="ro-RO" sz="1900" dirty="0">
                <a:latin typeface="Times New Roman" panose="02020603050405020304" pitchFamily="18" charset="0"/>
                <a:cs typeface="Times New Roman" panose="02020603050405020304" pitchFamily="18" charset="0"/>
              </a:rPr>
              <a:t>Certificatul de căsătorie (dacă este cazul)</a:t>
            </a:r>
          </a:p>
          <a:p>
            <a:pPr marL="457200" indent="-457200">
              <a:buFont typeface="+mj-lt"/>
              <a:buAutoNum type="arabicPeriod" startAt="5"/>
            </a:pPr>
            <a:r>
              <a:rPr lang="ro-RO" sz="1900" dirty="0">
                <a:latin typeface="Times New Roman" panose="02020603050405020304" pitchFamily="18" charset="0"/>
                <a:cs typeface="Times New Roman" panose="02020603050405020304" pitchFamily="18" charset="0"/>
              </a:rPr>
              <a:t>Declaraţia pe propria răspundere (completată în platforma de înscriere)</a:t>
            </a:r>
          </a:p>
        </p:txBody>
      </p:sp>
      <p:sp>
        <p:nvSpPr>
          <p:cNvPr id="21" name="Dreptunghi 20">
            <a:extLst>
              <a:ext uri="{FF2B5EF4-FFF2-40B4-BE49-F238E27FC236}">
                <a16:creationId xmlns:a16="http://schemas.microsoft.com/office/drawing/2014/main" id="{D853FBA7-9A43-4C26-98C2-E34632C228B7}"/>
              </a:ext>
            </a:extLst>
          </p:cNvPr>
          <p:cNvSpPr/>
          <p:nvPr/>
        </p:nvSpPr>
        <p:spPr>
          <a:xfrm>
            <a:off x="584643" y="5238533"/>
            <a:ext cx="3886000" cy="384721"/>
          </a:xfrm>
          <a:prstGeom prst="rect">
            <a:avLst/>
          </a:prstGeom>
        </p:spPr>
        <p:txBody>
          <a:bodyPr wrap="none">
            <a:spAutoFit/>
          </a:bodyPr>
          <a:lstStyle/>
          <a:p>
            <a:pPr marL="457200" indent="-457200">
              <a:buFont typeface="+mj-lt"/>
              <a:buAutoNum type="arabicPeriod" startAt="10"/>
            </a:pPr>
            <a:r>
              <a:rPr lang="ro-RO" sz="1900" dirty="0">
                <a:latin typeface="Times New Roman" panose="02020603050405020304" pitchFamily="18" charset="0"/>
                <a:cs typeface="Times New Roman" panose="02020603050405020304" pitchFamily="18" charset="0"/>
              </a:rPr>
              <a:t>Dovada plăţii taxelor de înscriere</a:t>
            </a:r>
          </a:p>
        </p:txBody>
      </p:sp>
      <p:sp>
        <p:nvSpPr>
          <p:cNvPr id="22" name="Dreptunghi 21">
            <a:extLst>
              <a:ext uri="{FF2B5EF4-FFF2-40B4-BE49-F238E27FC236}">
                <a16:creationId xmlns:a16="http://schemas.microsoft.com/office/drawing/2014/main" id="{FF1BFD5B-642C-40D8-A42C-A853D47361C3}"/>
              </a:ext>
            </a:extLst>
          </p:cNvPr>
          <p:cNvSpPr/>
          <p:nvPr/>
        </p:nvSpPr>
        <p:spPr>
          <a:xfrm>
            <a:off x="611195" y="5653524"/>
            <a:ext cx="4294765" cy="384721"/>
          </a:xfrm>
          <a:prstGeom prst="rect">
            <a:avLst/>
          </a:prstGeom>
        </p:spPr>
        <p:txBody>
          <a:bodyPr wrap="none">
            <a:spAutoFit/>
          </a:bodyPr>
          <a:lstStyle/>
          <a:p>
            <a:pPr marL="457200" indent="-457200">
              <a:buFont typeface="+mj-lt"/>
              <a:buAutoNum type="arabicPeriod" startAt="11"/>
            </a:pPr>
            <a:r>
              <a:rPr lang="ro-RO" sz="1900" dirty="0">
                <a:latin typeface="Times New Roman" panose="02020603050405020304" pitchFamily="18" charset="0"/>
                <a:cs typeface="Times New Roman" panose="02020603050405020304" pitchFamily="18" charset="0"/>
              </a:rPr>
              <a:t>Certificatul de competenţă lingvistică</a:t>
            </a:r>
          </a:p>
        </p:txBody>
      </p:sp>
      <p:sp>
        <p:nvSpPr>
          <p:cNvPr id="24" name="Dreptunghi 23">
            <a:extLst>
              <a:ext uri="{FF2B5EF4-FFF2-40B4-BE49-F238E27FC236}">
                <a16:creationId xmlns:a16="http://schemas.microsoft.com/office/drawing/2014/main" id="{C951FD8E-D1A3-446A-A6C2-8F6B928907C3}"/>
              </a:ext>
            </a:extLst>
          </p:cNvPr>
          <p:cNvSpPr/>
          <p:nvPr/>
        </p:nvSpPr>
        <p:spPr>
          <a:xfrm>
            <a:off x="611195" y="4833505"/>
            <a:ext cx="4522392" cy="384721"/>
          </a:xfrm>
          <a:prstGeom prst="rect">
            <a:avLst/>
          </a:prstGeom>
        </p:spPr>
        <p:txBody>
          <a:bodyPr wrap="none">
            <a:spAutoFit/>
          </a:bodyPr>
          <a:lstStyle/>
          <a:p>
            <a:pPr marL="457200" indent="-457200">
              <a:buFont typeface="+mj-lt"/>
              <a:buAutoNum type="arabicPeriod" startAt="9"/>
            </a:pPr>
            <a:r>
              <a:rPr lang="ro-RO" sz="1900" dirty="0">
                <a:latin typeface="Times New Roman" panose="02020603050405020304" pitchFamily="18" charset="0"/>
                <a:cs typeface="Times New Roman" panose="02020603050405020304" pitchFamily="18" charset="0"/>
              </a:rPr>
              <a:t>O fotografie 3/4 tip legitimație/pașaport</a:t>
            </a:r>
          </a:p>
        </p:txBody>
      </p:sp>
      <p:sp>
        <p:nvSpPr>
          <p:cNvPr id="25" name="Dreptunghi 24">
            <a:extLst>
              <a:ext uri="{FF2B5EF4-FFF2-40B4-BE49-F238E27FC236}">
                <a16:creationId xmlns:a16="http://schemas.microsoft.com/office/drawing/2014/main" id="{E2F294E1-168D-44E0-8108-1B6F03CB3991}"/>
              </a:ext>
            </a:extLst>
          </p:cNvPr>
          <p:cNvSpPr/>
          <p:nvPr/>
        </p:nvSpPr>
        <p:spPr>
          <a:xfrm>
            <a:off x="584643" y="6077480"/>
            <a:ext cx="6092825" cy="677108"/>
          </a:xfrm>
          <a:prstGeom prst="rect">
            <a:avLst/>
          </a:prstGeom>
        </p:spPr>
        <p:txBody>
          <a:bodyPr>
            <a:spAutoFit/>
          </a:bodyPr>
          <a:lstStyle/>
          <a:p>
            <a:pPr marL="342900" indent="-342900">
              <a:buFont typeface="+mj-lt"/>
              <a:buAutoNum type="arabicPeriod" startAt="12"/>
            </a:pPr>
            <a:r>
              <a:rPr lang="ro-RO" sz="1900" dirty="0">
                <a:latin typeface="Times New Roman" panose="02020603050405020304" pitchFamily="18" charset="0"/>
                <a:cs typeface="Times New Roman" panose="02020603050405020304" pitchFamily="18" charset="0"/>
              </a:rPr>
              <a:t>  Diploma care atestă obținerea distincției în cazul candidaților olimpici naționali și internaționali</a:t>
            </a:r>
          </a:p>
        </p:txBody>
      </p:sp>
      <p:sp>
        <p:nvSpPr>
          <p:cNvPr id="26" name="Dreptunghi 25">
            <a:extLst>
              <a:ext uri="{FF2B5EF4-FFF2-40B4-BE49-F238E27FC236}">
                <a16:creationId xmlns:a16="http://schemas.microsoft.com/office/drawing/2014/main" id="{3AB66A05-AB6E-4BF1-A6B9-D51F097DEE45}"/>
              </a:ext>
            </a:extLst>
          </p:cNvPr>
          <p:cNvSpPr/>
          <p:nvPr/>
        </p:nvSpPr>
        <p:spPr>
          <a:xfrm>
            <a:off x="6330777" y="2026303"/>
            <a:ext cx="5783436" cy="677108"/>
          </a:xfrm>
          <a:prstGeom prst="rect">
            <a:avLst/>
          </a:prstGeom>
        </p:spPr>
        <p:txBody>
          <a:bodyPr wrap="square">
            <a:spAutoFit/>
          </a:bodyPr>
          <a:lstStyle/>
          <a:p>
            <a:pPr marL="342900" indent="-342900">
              <a:buFont typeface="+mj-lt"/>
              <a:buAutoNum type="arabicPeriod" startAt="13"/>
            </a:pPr>
            <a:r>
              <a:rPr lang="ro-RO" sz="1900" dirty="0">
                <a:latin typeface="Times New Roman" panose="02020603050405020304" pitchFamily="18" charset="0"/>
                <a:cs typeface="Times New Roman" panose="02020603050405020304" pitchFamily="18" charset="0"/>
              </a:rPr>
              <a:t>  Documentul care atestă apartenența la minoritatea rromă, după caz </a:t>
            </a:r>
          </a:p>
        </p:txBody>
      </p:sp>
      <p:sp>
        <p:nvSpPr>
          <p:cNvPr id="27" name="Dreptunghi 26">
            <a:extLst>
              <a:ext uri="{FF2B5EF4-FFF2-40B4-BE49-F238E27FC236}">
                <a16:creationId xmlns:a16="http://schemas.microsoft.com/office/drawing/2014/main" id="{02357E6D-52DC-4AC1-9EB2-B36C25492667}"/>
              </a:ext>
            </a:extLst>
          </p:cNvPr>
          <p:cNvSpPr/>
          <p:nvPr/>
        </p:nvSpPr>
        <p:spPr>
          <a:xfrm>
            <a:off x="6330777" y="2735736"/>
            <a:ext cx="6092825" cy="677108"/>
          </a:xfrm>
          <a:prstGeom prst="rect">
            <a:avLst/>
          </a:prstGeom>
        </p:spPr>
        <p:txBody>
          <a:bodyPr>
            <a:spAutoFit/>
          </a:bodyPr>
          <a:lstStyle/>
          <a:p>
            <a:pPr marL="342900" indent="-342900">
              <a:buFont typeface="+mj-lt"/>
              <a:buAutoNum type="arabicPeriod" startAt="14"/>
            </a:pPr>
            <a:r>
              <a:rPr lang="ro-RO" sz="1900" dirty="0">
                <a:latin typeface="Times New Roman" panose="02020603050405020304" pitchFamily="18" charset="0"/>
                <a:cs typeface="Times New Roman" panose="02020603050405020304" pitchFamily="18" charset="0"/>
              </a:rPr>
              <a:t>  Documentul care certifică apartenența la sistemul </a:t>
            </a:r>
          </a:p>
          <a:p>
            <a:r>
              <a:rPr lang="ro-RO" sz="1900" dirty="0">
                <a:latin typeface="Times New Roman" panose="02020603050405020304" pitchFamily="18" charset="0"/>
                <a:cs typeface="Times New Roman" panose="02020603050405020304" pitchFamily="18" charset="0"/>
              </a:rPr>
              <a:t>pentru protecție socială, după caz</a:t>
            </a:r>
          </a:p>
        </p:txBody>
      </p:sp>
      <p:sp>
        <p:nvSpPr>
          <p:cNvPr id="28" name="Dreptunghi 27">
            <a:extLst>
              <a:ext uri="{FF2B5EF4-FFF2-40B4-BE49-F238E27FC236}">
                <a16:creationId xmlns:a16="http://schemas.microsoft.com/office/drawing/2014/main" id="{580362DC-E926-45DA-A888-DADE65C3B9BF}"/>
              </a:ext>
            </a:extLst>
          </p:cNvPr>
          <p:cNvSpPr/>
          <p:nvPr/>
        </p:nvSpPr>
        <p:spPr>
          <a:xfrm>
            <a:off x="6330777" y="3490558"/>
            <a:ext cx="5334000" cy="1261884"/>
          </a:xfrm>
          <a:prstGeom prst="rect">
            <a:avLst/>
          </a:prstGeom>
        </p:spPr>
        <p:txBody>
          <a:bodyPr wrap="square">
            <a:spAutoFit/>
          </a:bodyPr>
          <a:lstStyle/>
          <a:p>
            <a:pPr marL="342900" indent="-342900">
              <a:buFont typeface="+mj-lt"/>
              <a:buAutoNum type="arabicPeriod" startAt="15"/>
            </a:pPr>
            <a:r>
              <a:rPr lang="ro-RO" sz="1900" dirty="0">
                <a:latin typeface="Times New Roman" panose="02020603050405020304" pitchFamily="18" charset="0"/>
                <a:cs typeface="Times New Roman" panose="02020603050405020304" pitchFamily="18" charset="0"/>
              </a:rPr>
              <a:t>  Documentul care să certifice scutirea de la plata taxei de înscriere pentru primele două opțiuni</a:t>
            </a:r>
          </a:p>
          <a:p>
            <a:endParaRPr lang="ro-RO" sz="1900" dirty="0">
              <a:latin typeface="Times New Roman" panose="02020603050405020304" pitchFamily="18" charset="0"/>
              <a:cs typeface="Times New Roman" panose="02020603050405020304" pitchFamily="18" charset="0"/>
            </a:endParaRPr>
          </a:p>
          <a:p>
            <a:endParaRPr lang="ro-RO" sz="1900" dirty="0">
              <a:latin typeface="Times New Roman" panose="02020603050405020304" pitchFamily="18" charset="0"/>
              <a:cs typeface="Times New Roman" panose="02020603050405020304" pitchFamily="18" charset="0"/>
            </a:endParaRPr>
          </a:p>
        </p:txBody>
      </p:sp>
      <p:sp>
        <p:nvSpPr>
          <p:cNvPr id="29" name="Dreptunghi 28">
            <a:extLst>
              <a:ext uri="{FF2B5EF4-FFF2-40B4-BE49-F238E27FC236}">
                <a16:creationId xmlns:a16="http://schemas.microsoft.com/office/drawing/2014/main" id="{901F05F9-6D3D-43EF-A46D-4561C4AACEF6}"/>
              </a:ext>
            </a:extLst>
          </p:cNvPr>
          <p:cNvSpPr/>
          <p:nvPr/>
        </p:nvSpPr>
        <p:spPr>
          <a:xfrm>
            <a:off x="6330777" y="4199991"/>
            <a:ext cx="5101076" cy="677108"/>
          </a:xfrm>
          <a:prstGeom prst="rect">
            <a:avLst/>
          </a:prstGeom>
        </p:spPr>
        <p:txBody>
          <a:bodyPr wrap="none">
            <a:spAutoFit/>
          </a:bodyPr>
          <a:lstStyle/>
          <a:p>
            <a:pPr marL="342900" indent="-342900">
              <a:buFont typeface="+mj-lt"/>
              <a:buAutoNum type="arabicPeriod" startAt="16"/>
            </a:pPr>
            <a:r>
              <a:rPr lang="ro-RO" sz="1900" dirty="0">
                <a:latin typeface="Times New Roman" panose="02020603050405020304" pitchFamily="18" charset="0"/>
                <a:cs typeface="Times New Roman" panose="02020603050405020304" pitchFamily="18" charset="0"/>
              </a:rPr>
              <a:t>  Declarația pe propria răspundere (completată </a:t>
            </a:r>
          </a:p>
          <a:p>
            <a:r>
              <a:rPr lang="ro-RO" sz="1900" dirty="0">
                <a:latin typeface="Times New Roman" panose="02020603050405020304" pitchFamily="18" charset="0"/>
                <a:cs typeface="Times New Roman" panose="02020603050405020304" pitchFamily="18" charset="0"/>
              </a:rPr>
              <a:t>în platforma de înscriere)</a:t>
            </a:r>
          </a:p>
        </p:txBody>
      </p:sp>
    </p:spTree>
    <p:extLst>
      <p:ext uri="{BB962C8B-B14F-4D97-AF65-F5344CB8AC3E}">
        <p14:creationId xmlns:p14="http://schemas.microsoft.com/office/powerpoint/2010/main" val="269686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Admitere Licență 2023</a:t>
            </a:r>
          </a:p>
        </p:txBody>
      </p:sp>
      <p:graphicFrame>
        <p:nvGraphicFramePr>
          <p:cNvPr id="10" name="Tabel 10">
            <a:extLst>
              <a:ext uri="{FF2B5EF4-FFF2-40B4-BE49-F238E27FC236}">
                <a16:creationId xmlns:a16="http://schemas.microsoft.com/office/drawing/2014/main" id="{39F92BF0-1D02-4D09-B978-3A9AEFCAFE47}"/>
              </a:ext>
            </a:extLst>
          </p:cNvPr>
          <p:cNvGraphicFramePr>
            <a:graphicFrameLocks noGrp="1"/>
          </p:cNvGraphicFramePr>
          <p:nvPr>
            <p:extLst>
              <p:ext uri="{D42A27DB-BD31-4B8C-83A1-F6EECF244321}">
                <p14:modId xmlns:p14="http://schemas.microsoft.com/office/powerpoint/2010/main" val="992790120"/>
              </p:ext>
            </p:extLst>
          </p:nvPr>
        </p:nvGraphicFramePr>
        <p:xfrm>
          <a:off x="59168" y="1949449"/>
          <a:ext cx="11895818" cy="4666096"/>
        </p:xfrm>
        <a:graphic>
          <a:graphicData uri="http://schemas.openxmlformats.org/drawingml/2006/table">
            <a:tbl>
              <a:tblPr firstRow="1" bandRow="1">
                <a:tableStyleId>{073A0DAA-6AF3-43AB-8588-CEC1D06C72B9}</a:tableStyleId>
              </a:tblPr>
              <a:tblGrid>
                <a:gridCol w="5947909">
                  <a:extLst>
                    <a:ext uri="{9D8B030D-6E8A-4147-A177-3AD203B41FA5}">
                      <a16:colId xmlns:a16="http://schemas.microsoft.com/office/drawing/2014/main" val="4068704293"/>
                    </a:ext>
                  </a:extLst>
                </a:gridCol>
                <a:gridCol w="5947909">
                  <a:extLst>
                    <a:ext uri="{9D8B030D-6E8A-4147-A177-3AD203B41FA5}">
                      <a16:colId xmlns:a16="http://schemas.microsoft.com/office/drawing/2014/main" val="3361036614"/>
                    </a:ext>
                  </a:extLst>
                </a:gridCol>
              </a:tblGrid>
              <a:tr h="383656">
                <a:tc>
                  <a:txBody>
                    <a:bodyPr/>
                    <a:lstStyle/>
                    <a:p>
                      <a:r>
                        <a:rPr lang="ro-RO" b="1" dirty="0">
                          <a:solidFill>
                            <a:schemeClr val="tx1"/>
                          </a:solidFill>
                          <a:latin typeface="Times New Roman" panose="02020603050405020304" pitchFamily="18" charset="0"/>
                          <a:cs typeface="Times New Roman" panose="02020603050405020304" pitchFamily="18" charset="0"/>
                        </a:rPr>
                        <a:t>Înscrieri </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b="1" dirty="0">
                          <a:solidFill>
                            <a:schemeClr val="tx1"/>
                          </a:solidFill>
                          <a:latin typeface="Times New Roman" panose="02020603050405020304" pitchFamily="18" charset="0"/>
                          <a:cs typeface="Times New Roman" panose="02020603050405020304" pitchFamily="18" charset="0"/>
                        </a:rPr>
                        <a:t>7-14 iulie (V-V) Vineri, 14 iulie până la ora 16:00 </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532814"/>
                  </a:ext>
                </a:extLst>
              </a:tr>
              <a:tr h="304800">
                <a:tc>
                  <a:txBody>
                    <a:bodyPr/>
                    <a:lstStyle/>
                    <a:p>
                      <a:r>
                        <a:rPr lang="ro-RO" b="1" dirty="0">
                          <a:solidFill>
                            <a:schemeClr val="tx1"/>
                          </a:solidFill>
                          <a:latin typeface="Times New Roman" panose="02020603050405020304" pitchFamily="18" charset="0"/>
                          <a:cs typeface="Times New Roman" panose="02020603050405020304" pitchFamily="18" charset="0"/>
                        </a:rPr>
                        <a:t>Afișarea rezultatelor obținute la eseul motivațional</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b="1" dirty="0">
                          <a:solidFill>
                            <a:schemeClr val="tx1"/>
                          </a:solidFill>
                          <a:latin typeface="Times New Roman" panose="02020603050405020304" pitchFamily="18" charset="0"/>
                          <a:cs typeface="Times New Roman" panose="02020603050405020304" pitchFamily="18" charset="0"/>
                        </a:rPr>
                        <a:t>17 iulie (L) </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809972"/>
                  </a:ext>
                </a:extLst>
              </a:tr>
              <a:tr h="624840">
                <a:tc>
                  <a:txBody>
                    <a:bodyPr/>
                    <a:lstStyle/>
                    <a:p>
                      <a:r>
                        <a:rPr lang="ro-RO" b="1" dirty="0">
                          <a:solidFill>
                            <a:schemeClr val="tx1"/>
                          </a:solidFill>
                          <a:latin typeface="Times New Roman" panose="02020603050405020304" pitchFamily="18" charset="0"/>
                          <a:cs typeface="Times New Roman" panose="02020603050405020304" pitchFamily="18" charset="0"/>
                        </a:rPr>
                        <a:t>Depunerea, electronică la registratura@ase.ro, a contestațiilor pentru rezultatele obținute la eseul motivațional, între orele 14</a:t>
                      </a:r>
                      <a:r>
                        <a:rPr lang="en-US" b="1" dirty="0">
                          <a:solidFill>
                            <a:schemeClr val="tx1"/>
                          </a:solidFill>
                          <a:latin typeface="Times New Roman" panose="02020603050405020304" pitchFamily="18" charset="0"/>
                          <a:cs typeface="Times New Roman" panose="02020603050405020304" pitchFamily="18" charset="0"/>
                        </a:rPr>
                        <a:t>:</a:t>
                      </a:r>
                      <a:r>
                        <a:rPr lang="ro-RO" b="1" dirty="0">
                          <a:solidFill>
                            <a:schemeClr val="tx1"/>
                          </a:solidFill>
                          <a:latin typeface="Times New Roman" panose="02020603050405020304" pitchFamily="18" charset="0"/>
                          <a:cs typeface="Times New Roman" panose="02020603050405020304" pitchFamily="18" charset="0"/>
                        </a:rPr>
                        <a:t>00-16</a:t>
                      </a:r>
                      <a:r>
                        <a:rPr lang="en-US" b="1" dirty="0">
                          <a:solidFill>
                            <a:schemeClr val="tx1"/>
                          </a:solidFill>
                          <a:latin typeface="Times New Roman" panose="02020603050405020304" pitchFamily="18" charset="0"/>
                          <a:cs typeface="Times New Roman" panose="02020603050405020304" pitchFamily="18" charset="0"/>
                        </a:rPr>
                        <a:t>:</a:t>
                      </a:r>
                      <a:r>
                        <a:rPr lang="ro-RO" b="1" dirty="0">
                          <a:solidFill>
                            <a:schemeClr val="tx1"/>
                          </a:solidFill>
                          <a:latin typeface="Times New Roman" panose="02020603050405020304" pitchFamily="18" charset="0"/>
                          <a:cs typeface="Times New Roman" panose="02020603050405020304" pitchFamily="18" charset="0"/>
                        </a:rPr>
                        <a:t>00 și afișarea rezultatelor acestora</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b="1" dirty="0">
                          <a:solidFill>
                            <a:schemeClr val="tx1"/>
                          </a:solidFill>
                          <a:latin typeface="Times New Roman" panose="02020603050405020304" pitchFamily="18" charset="0"/>
                          <a:cs typeface="Times New Roman" panose="02020603050405020304" pitchFamily="18" charset="0"/>
                        </a:rPr>
                        <a:t>17 iulie (L) </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46748"/>
                  </a:ext>
                </a:extLst>
              </a:tr>
              <a:tr h="1661160">
                <a:tc>
                  <a:txBody>
                    <a:bodyPr/>
                    <a:lstStyle/>
                    <a:p>
                      <a:r>
                        <a:rPr lang="ro-RO" sz="1600" b="1" dirty="0">
                          <a:solidFill>
                            <a:schemeClr val="tx1"/>
                          </a:solidFill>
                          <a:latin typeface="Times New Roman" panose="02020603050405020304" pitchFamily="18" charset="0"/>
                          <a:cs typeface="Times New Roman" panose="02020603050405020304" pitchFamily="18" charset="0"/>
                        </a:rPr>
                        <a:t>Susținerea online a testului de competență lingvistică, pentru candidații înscriși la programele cu predare în limbi străine și la programul de studii Limbi moderne aplicate: </a:t>
                      </a:r>
                      <a:endParaRPr lang="en-US" sz="1600" b="1" dirty="0">
                        <a:solidFill>
                          <a:schemeClr val="tx1"/>
                        </a:solidFill>
                        <a:latin typeface="Times New Roman" panose="02020603050405020304" pitchFamily="18" charset="0"/>
                        <a:cs typeface="Times New Roman" panose="02020603050405020304" pitchFamily="18" charset="0"/>
                      </a:endParaRPr>
                    </a:p>
                    <a:p>
                      <a:r>
                        <a:rPr lang="ro-RO" sz="1600" b="1" dirty="0">
                          <a:solidFill>
                            <a:schemeClr val="tx1"/>
                          </a:solidFill>
                          <a:latin typeface="Times New Roman" panose="02020603050405020304" pitchFamily="18" charset="0"/>
                          <a:cs typeface="Times New Roman" panose="02020603050405020304" pitchFamily="18" charset="0"/>
                        </a:rPr>
                        <a:t>ora 9</a:t>
                      </a:r>
                      <a:r>
                        <a:rPr lang="en-US" sz="1600" b="1" dirty="0">
                          <a:solidFill>
                            <a:schemeClr val="tx1"/>
                          </a:solidFill>
                          <a:latin typeface="Times New Roman" panose="02020603050405020304" pitchFamily="18" charset="0"/>
                          <a:cs typeface="Times New Roman" panose="02020603050405020304" pitchFamily="18" charset="0"/>
                        </a:rPr>
                        <a:t>:</a:t>
                      </a:r>
                      <a:r>
                        <a:rPr lang="ro-RO" sz="1600" b="1" dirty="0">
                          <a:solidFill>
                            <a:schemeClr val="tx1"/>
                          </a:solidFill>
                          <a:latin typeface="Times New Roman" panose="02020603050405020304" pitchFamily="18" charset="0"/>
                          <a:cs typeface="Times New Roman" panose="02020603050405020304" pitchFamily="18" charset="0"/>
                        </a:rPr>
                        <a:t>00-11</a:t>
                      </a:r>
                      <a:r>
                        <a:rPr lang="en-US" sz="1600" b="1" dirty="0">
                          <a:solidFill>
                            <a:schemeClr val="tx1"/>
                          </a:solidFill>
                          <a:latin typeface="Times New Roman" panose="02020603050405020304" pitchFamily="18" charset="0"/>
                          <a:cs typeface="Times New Roman" panose="02020603050405020304" pitchFamily="18" charset="0"/>
                        </a:rPr>
                        <a:t>:</a:t>
                      </a:r>
                      <a:r>
                        <a:rPr lang="ro-RO" sz="1600" b="1" dirty="0">
                          <a:solidFill>
                            <a:schemeClr val="tx1"/>
                          </a:solidFill>
                          <a:latin typeface="Times New Roman" panose="02020603050405020304" pitchFamily="18" charset="0"/>
                          <a:cs typeface="Times New Roman" panose="02020603050405020304" pitchFamily="18" charset="0"/>
                        </a:rPr>
                        <a:t>00: susținerea testului de competență lingvistică Afișarea rezultatelor la proba de competență lingvistică</a:t>
                      </a:r>
                      <a:endParaRPr lang="ro-RO" sz="16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800000"/>
                        </a:lnSpc>
                      </a:pPr>
                      <a:r>
                        <a:rPr lang="ro-RO" b="1" dirty="0">
                          <a:solidFill>
                            <a:schemeClr val="tx1"/>
                          </a:solidFill>
                          <a:latin typeface="Times New Roman" panose="02020603050405020304" pitchFamily="18" charset="0"/>
                          <a:cs typeface="Times New Roman" panose="02020603050405020304" pitchFamily="18" charset="0"/>
                        </a:rPr>
                        <a:t>18 iulie (</a:t>
                      </a:r>
                      <a:r>
                        <a:rPr lang="ro-RO" b="1" dirty="0" err="1">
                          <a:solidFill>
                            <a:schemeClr val="tx1"/>
                          </a:solidFill>
                          <a:latin typeface="Times New Roman" panose="02020603050405020304" pitchFamily="18" charset="0"/>
                          <a:cs typeface="Times New Roman" panose="02020603050405020304" pitchFamily="18" charset="0"/>
                        </a:rPr>
                        <a:t>Ma</a:t>
                      </a:r>
                      <a:r>
                        <a:rPr lang="ro-RO" b="1" dirty="0">
                          <a:solidFill>
                            <a:schemeClr val="tx1"/>
                          </a:solidFill>
                          <a:latin typeface="Times New Roman" panose="02020603050405020304" pitchFamily="18" charset="0"/>
                          <a:cs typeface="Times New Roman" panose="02020603050405020304" pitchFamily="18" charset="0"/>
                        </a:rPr>
                        <a:t>)</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625115"/>
                  </a:ext>
                </a:extLst>
              </a:tr>
              <a:tr h="404482">
                <a:tc>
                  <a:txBody>
                    <a:bodyPr/>
                    <a:lstStyle/>
                    <a:p>
                      <a:r>
                        <a:rPr lang="ro-RO" sz="1600" b="1" dirty="0">
                          <a:solidFill>
                            <a:schemeClr val="tx1"/>
                          </a:solidFill>
                          <a:latin typeface="Times New Roman" panose="02020603050405020304" pitchFamily="18" charset="0"/>
                          <a:cs typeface="Times New Roman" panose="02020603050405020304" pitchFamily="18" charset="0"/>
                        </a:rPr>
                        <a:t>Susținerea online a testului de competență lingvistică, pentru candidații înscriși la programele cu predare în limba română: </a:t>
                      </a:r>
                    </a:p>
                    <a:p>
                      <a:r>
                        <a:rPr lang="ro-RO" sz="1600" b="1" dirty="0">
                          <a:solidFill>
                            <a:schemeClr val="tx1"/>
                          </a:solidFill>
                          <a:latin typeface="Times New Roman" panose="02020603050405020304" pitchFamily="18" charset="0"/>
                          <a:cs typeface="Times New Roman" panose="02020603050405020304" pitchFamily="18" charset="0"/>
                        </a:rPr>
                        <a:t>ora 12:00-14:00: susținerea testului de competență lingvistică Afișarea rezultatelor la proba de competență lingvistică</a:t>
                      </a:r>
                      <a:endParaRPr lang="ro-RO" sz="16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ro-RO" b="0" cap="none" spc="0" dirty="0">
                        <a:ln w="0"/>
                        <a:solidFill>
                          <a:schemeClr val="tx1"/>
                        </a:solidFill>
                        <a:effectLst>
                          <a:outerShdw blurRad="38100" dist="19050" dir="2700000" algn="tl" rotWithShape="0">
                            <a:schemeClr val="dk1">
                              <a:alpha val="40000"/>
                            </a:scheme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483572"/>
                  </a:ext>
                </a:extLst>
              </a:tr>
            </a:tbl>
          </a:graphicData>
        </a:graphic>
      </p:graphicFrame>
      <p:sp>
        <p:nvSpPr>
          <p:cNvPr id="31" name="Titlu 12">
            <a:extLst>
              <a:ext uri="{FF2B5EF4-FFF2-40B4-BE49-F238E27FC236}">
                <a16:creationId xmlns:a16="http://schemas.microsoft.com/office/drawing/2014/main" id="{0523B917-CFF2-4E1C-8048-BBF62808158B}"/>
              </a:ext>
            </a:extLst>
          </p:cNvPr>
          <p:cNvSpPr txBox="1">
            <a:spLocks/>
          </p:cNvSpPr>
          <p:nvPr/>
        </p:nvSpPr>
        <p:spPr>
          <a:xfrm>
            <a:off x="379412" y="1339849"/>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pt-BR" sz="2400" dirty="0">
                <a:latin typeface="Times New Roman" panose="02020603050405020304" pitchFamily="18" charset="0"/>
                <a:cs typeface="Times New Roman" panose="02020603050405020304" pitchFamily="18" charset="0"/>
              </a:rPr>
              <a:t>Graficul desfășurării concursului de admitere</a:t>
            </a:r>
            <a:endParaRPr lang="ro-RO"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4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Admitere Licență 2023</a:t>
            </a:r>
          </a:p>
        </p:txBody>
      </p:sp>
      <p:graphicFrame>
        <p:nvGraphicFramePr>
          <p:cNvPr id="10" name="Tabel 10">
            <a:extLst>
              <a:ext uri="{FF2B5EF4-FFF2-40B4-BE49-F238E27FC236}">
                <a16:creationId xmlns:a16="http://schemas.microsoft.com/office/drawing/2014/main" id="{39F92BF0-1D02-4D09-B978-3A9AEFCAFE47}"/>
              </a:ext>
            </a:extLst>
          </p:cNvPr>
          <p:cNvGraphicFramePr>
            <a:graphicFrameLocks noGrp="1"/>
          </p:cNvGraphicFramePr>
          <p:nvPr>
            <p:extLst>
              <p:ext uri="{D42A27DB-BD31-4B8C-83A1-F6EECF244321}">
                <p14:modId xmlns:p14="http://schemas.microsoft.com/office/powerpoint/2010/main" val="1844714601"/>
              </p:ext>
            </p:extLst>
          </p:nvPr>
        </p:nvGraphicFramePr>
        <p:xfrm>
          <a:off x="146503" y="2075123"/>
          <a:ext cx="11895818" cy="3563677"/>
        </p:xfrm>
        <a:graphic>
          <a:graphicData uri="http://schemas.openxmlformats.org/drawingml/2006/table">
            <a:tbl>
              <a:tblPr firstRow="1" bandRow="1">
                <a:tableStyleId>{073A0DAA-6AF3-43AB-8588-CEC1D06C72B9}</a:tableStyleId>
              </a:tblPr>
              <a:tblGrid>
                <a:gridCol w="5947909">
                  <a:extLst>
                    <a:ext uri="{9D8B030D-6E8A-4147-A177-3AD203B41FA5}">
                      <a16:colId xmlns:a16="http://schemas.microsoft.com/office/drawing/2014/main" val="4068704293"/>
                    </a:ext>
                  </a:extLst>
                </a:gridCol>
                <a:gridCol w="5947909">
                  <a:extLst>
                    <a:ext uri="{9D8B030D-6E8A-4147-A177-3AD203B41FA5}">
                      <a16:colId xmlns:a16="http://schemas.microsoft.com/office/drawing/2014/main" val="3361036614"/>
                    </a:ext>
                  </a:extLst>
                </a:gridCol>
              </a:tblGrid>
              <a:tr h="915197">
                <a:tc>
                  <a:txBody>
                    <a:bodyPr/>
                    <a:lstStyle/>
                    <a:p>
                      <a:r>
                        <a:rPr lang="ro-RO" b="1" dirty="0">
                          <a:solidFill>
                            <a:schemeClr val="tx1"/>
                          </a:solidFill>
                          <a:latin typeface="Times New Roman" panose="02020603050405020304" pitchFamily="18" charset="0"/>
                          <a:cs typeface="Times New Roman" panose="02020603050405020304" pitchFamily="18" charset="0"/>
                        </a:rPr>
                        <a:t>Depunerea, electronică la registratura@ase.ro, a contestațiilor pentru rezultatele obținute la testul de competență lingvistică, între orele 08:00-10:00 și afișarea rezultatelor acestora</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b="1" dirty="0">
                          <a:solidFill>
                            <a:schemeClr val="tx1"/>
                          </a:solidFill>
                          <a:latin typeface="Times New Roman" panose="02020603050405020304" pitchFamily="18" charset="0"/>
                          <a:cs typeface="Times New Roman" panose="02020603050405020304" pitchFamily="18" charset="0"/>
                        </a:rPr>
                        <a:t>19 iulie (Mi) </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532814"/>
                  </a:ext>
                </a:extLst>
              </a:tr>
              <a:tr h="703998">
                <a:tc>
                  <a:txBody>
                    <a:bodyPr/>
                    <a:lstStyle/>
                    <a:p>
                      <a:r>
                        <a:rPr lang="ro-RO" b="1" dirty="0">
                          <a:solidFill>
                            <a:schemeClr val="tx1"/>
                          </a:solidFill>
                          <a:latin typeface="Times New Roman" panose="02020603050405020304" pitchFamily="18" charset="0"/>
                          <a:cs typeface="Times New Roman" panose="02020603050405020304" pitchFamily="18" charset="0"/>
                        </a:rPr>
                        <a:t>Afișarea candidaților repartizați pe locurile finanțate de la buget, finanțate prin taxă, a celor aflați în așteptare și a celor respinși</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b="1" dirty="0">
                          <a:solidFill>
                            <a:schemeClr val="tx1"/>
                          </a:solidFill>
                          <a:latin typeface="Times New Roman" panose="02020603050405020304" pitchFamily="18" charset="0"/>
                          <a:cs typeface="Times New Roman" panose="02020603050405020304" pitchFamily="18" charset="0"/>
                        </a:rPr>
                        <a:t>19 iulie (Mi) </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809972"/>
                  </a:ext>
                </a:extLst>
              </a:tr>
              <a:tr h="703998">
                <a:tc>
                  <a:txBody>
                    <a:bodyPr/>
                    <a:lstStyle/>
                    <a:p>
                      <a:r>
                        <a:rPr lang="ro-RO" b="1" dirty="0">
                          <a:solidFill>
                            <a:schemeClr val="tx1"/>
                          </a:solidFill>
                          <a:latin typeface="Times New Roman" panose="02020603050405020304" pitchFamily="18" charset="0"/>
                          <a:cs typeface="Times New Roman" panose="02020603050405020304" pitchFamily="18" charset="0"/>
                        </a:rPr>
                        <a:t>Depunerea în original a diplomei de bacalaureat și/sau plata a jumătate din taxa anuală de școlarizare </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b="1" dirty="0">
                          <a:solidFill>
                            <a:schemeClr val="tx1"/>
                          </a:solidFill>
                          <a:latin typeface="Times New Roman" panose="02020603050405020304" pitchFamily="18" charset="0"/>
                          <a:cs typeface="Times New Roman" panose="02020603050405020304" pitchFamily="18" charset="0"/>
                        </a:rPr>
                        <a:t>20-25 iulie (J-Ma) Marți, 25 iulie până la ora 14</a:t>
                      </a:r>
                      <a:r>
                        <a:rPr lang="ro-RO" b="1" dirty="0">
                          <a:solidFill>
                            <a:schemeClr val="tx1"/>
                          </a:solidFill>
                          <a:latin typeface="Times New Roman" panose="02020603050405020304" pitchFamily="18" charset="0"/>
                          <a:cs typeface="Times New Roman" panose="02020603050405020304" pitchFamily="18" charset="0"/>
                        </a:rPr>
                        <a:t>:</a:t>
                      </a:r>
                      <a:r>
                        <a:rPr lang="it-IT" b="1" dirty="0">
                          <a:solidFill>
                            <a:schemeClr val="tx1"/>
                          </a:solidFill>
                          <a:latin typeface="Times New Roman" panose="02020603050405020304" pitchFamily="18" charset="0"/>
                          <a:cs typeface="Times New Roman" panose="02020603050405020304" pitchFamily="18" charset="0"/>
                        </a:rPr>
                        <a:t>00</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46748"/>
                  </a:ext>
                </a:extLst>
              </a:tr>
              <a:tr h="756559">
                <a:tc>
                  <a:txBody>
                    <a:bodyPr/>
                    <a:lstStyle/>
                    <a:p>
                      <a:r>
                        <a:rPr lang="ro-RO" sz="1600" b="1" dirty="0">
                          <a:solidFill>
                            <a:schemeClr val="tx1"/>
                          </a:solidFill>
                          <a:latin typeface="Times New Roman" panose="02020603050405020304" pitchFamily="18" charset="0"/>
                          <a:cs typeface="Times New Roman" panose="02020603050405020304" pitchFamily="18" charset="0"/>
                        </a:rPr>
                        <a:t>Afișarea candidaților admiși pe locurile finanțate de la buget și finanțate prin taxă și a celor respinși </a:t>
                      </a:r>
                      <a:endParaRPr lang="ro-RO" sz="16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ro-RO" b="1" dirty="0">
                          <a:solidFill>
                            <a:schemeClr val="tx1"/>
                          </a:solidFill>
                          <a:latin typeface="Times New Roman" panose="02020603050405020304" pitchFamily="18" charset="0"/>
                          <a:cs typeface="Times New Roman" panose="02020603050405020304" pitchFamily="18" charset="0"/>
                        </a:rPr>
                        <a:t>26 iulie (Mi) </a:t>
                      </a:r>
                      <a:endParaRPr lang="ro-RO"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625115"/>
                  </a:ext>
                </a:extLst>
              </a:tr>
            </a:tbl>
          </a:graphicData>
        </a:graphic>
      </p:graphicFrame>
      <p:sp>
        <p:nvSpPr>
          <p:cNvPr id="31" name="Titlu 12">
            <a:extLst>
              <a:ext uri="{FF2B5EF4-FFF2-40B4-BE49-F238E27FC236}">
                <a16:creationId xmlns:a16="http://schemas.microsoft.com/office/drawing/2014/main" id="{0523B917-CFF2-4E1C-8048-BBF62808158B}"/>
              </a:ext>
            </a:extLst>
          </p:cNvPr>
          <p:cNvSpPr txBox="1">
            <a:spLocks/>
          </p:cNvSpPr>
          <p:nvPr/>
        </p:nvSpPr>
        <p:spPr>
          <a:xfrm>
            <a:off x="379412" y="1339849"/>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pt-BR" sz="2400" dirty="0">
                <a:latin typeface="Times New Roman" panose="02020603050405020304" pitchFamily="18" charset="0"/>
                <a:cs typeface="Times New Roman" panose="02020603050405020304" pitchFamily="18" charset="0"/>
              </a:rPr>
              <a:t>Graficul desfășurării concursului de admitere</a:t>
            </a:r>
            <a:endParaRPr lang="ro-RO"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62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tx1">
                <a:lumMod val="74000"/>
              </a:schemeClr>
            </a:gs>
            <a:gs pos="12000">
              <a:srgbClr val="134251"/>
            </a:gs>
            <a:gs pos="32000">
              <a:srgbClr val="134251"/>
            </a:gs>
          </a:gsLst>
          <a:lin ang="8100000" scaled="1"/>
          <a:tileRect/>
        </a:gradFill>
        <a:effectLst/>
      </p:bgPr>
    </p:bg>
    <p:spTree>
      <p:nvGrpSpPr>
        <p:cNvPr id="1" name=""/>
        <p:cNvGrpSpPr/>
        <p:nvPr/>
      </p:nvGrpSpPr>
      <p:grpSpPr>
        <a:xfrm>
          <a:off x="0" y="0"/>
          <a:ext cx="0" cy="0"/>
          <a:chOff x="0" y="0"/>
          <a:chExt cx="0" cy="0"/>
        </a:xfrm>
      </p:grpSpPr>
      <p:sp>
        <p:nvSpPr>
          <p:cNvPr id="23" name="Dreptunghi 22">
            <a:extLst>
              <a:ext uri="{FF2B5EF4-FFF2-40B4-BE49-F238E27FC236}">
                <a16:creationId xmlns:a16="http://schemas.microsoft.com/office/drawing/2014/main" id="{B9A64759-ADB4-4465-8DF3-0BBE18BCE05D}"/>
              </a:ext>
            </a:extLst>
          </p:cNvPr>
          <p:cNvSpPr/>
          <p:nvPr/>
        </p:nvSpPr>
        <p:spPr>
          <a:xfrm>
            <a:off x="6534252" y="1253647"/>
            <a:ext cx="4630435" cy="369332"/>
          </a:xfrm>
          <a:prstGeom prst="rect">
            <a:avLst/>
          </a:prstGeom>
        </p:spPr>
        <p:txBody>
          <a:bodyPr wrap="none">
            <a:spAutoFit/>
          </a:bodyPr>
          <a:lstStyle/>
          <a:p>
            <a:r>
              <a:rPr lang="ro-RO" b="1" dirty="0">
                <a:latin typeface="Times New Roman" panose="02020603050405020304" pitchFamily="18" charset="0"/>
                <a:cs typeface="Times New Roman" panose="02020603050405020304" pitchFamily="18" charset="0"/>
              </a:rPr>
              <a:t>Secretariatul facultății EAM este la sala 3204</a:t>
            </a:r>
          </a:p>
        </p:txBody>
      </p:sp>
      <p:sp>
        <p:nvSpPr>
          <p:cNvPr id="32" name="Dreptunghi 31">
            <a:extLst>
              <a:ext uri="{FF2B5EF4-FFF2-40B4-BE49-F238E27FC236}">
                <a16:creationId xmlns:a16="http://schemas.microsoft.com/office/drawing/2014/main" id="{048DA87F-E442-4E44-B5C4-621740DA56F3}"/>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3" name="Conector drept 32">
            <a:extLst>
              <a:ext uri="{FF2B5EF4-FFF2-40B4-BE49-F238E27FC236}">
                <a16:creationId xmlns:a16="http://schemas.microsoft.com/office/drawing/2014/main" id="{5F166E83-5DF7-4718-AF5D-8CBF782757CF}"/>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34" name="Imagine 33">
            <a:extLst>
              <a:ext uri="{FF2B5EF4-FFF2-40B4-BE49-F238E27FC236}">
                <a16:creationId xmlns:a16="http://schemas.microsoft.com/office/drawing/2014/main" id="{FEF7797B-FFB0-4C0B-8C1D-AC5D3A96E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35" name="Imagine 34" descr="O imagine care conține text, miniatură&#10;&#10;Descriere generată automat">
            <a:extLst>
              <a:ext uri="{FF2B5EF4-FFF2-40B4-BE49-F238E27FC236}">
                <a16:creationId xmlns:a16="http://schemas.microsoft.com/office/drawing/2014/main" id="{8B49DD3F-FAF8-4A23-B20B-63351D2ED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37" name="Titlu 12">
            <a:extLst>
              <a:ext uri="{FF2B5EF4-FFF2-40B4-BE49-F238E27FC236}">
                <a16:creationId xmlns:a16="http://schemas.microsoft.com/office/drawing/2014/main" id="{ABC2C31E-475F-4C24-8565-4F875937BB3A}"/>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en-US" dirty="0">
                <a:latin typeface="Times New Roman" panose="02020603050405020304" pitchFamily="18" charset="0"/>
                <a:cs typeface="Times New Roman" panose="02020603050405020304" pitchFamily="18" charset="0"/>
              </a:rPr>
              <a:t>CONTACT</a:t>
            </a:r>
            <a:endParaRPr lang="ro-RO" dirty="0">
              <a:latin typeface="Times New Roman" panose="02020603050405020304" pitchFamily="18" charset="0"/>
              <a:cs typeface="Times New Roman" panose="02020603050405020304" pitchFamily="18" charset="0"/>
            </a:endParaRPr>
          </a:p>
        </p:txBody>
      </p:sp>
      <p:sp>
        <p:nvSpPr>
          <p:cNvPr id="22" name="CasetăText 21">
            <a:extLst>
              <a:ext uri="{FF2B5EF4-FFF2-40B4-BE49-F238E27FC236}">
                <a16:creationId xmlns:a16="http://schemas.microsoft.com/office/drawing/2014/main" id="{6E145180-FFA7-43F4-AC22-B8EDC7B52B82}"/>
              </a:ext>
            </a:extLst>
          </p:cNvPr>
          <p:cNvSpPr txBox="1"/>
          <p:nvPr/>
        </p:nvSpPr>
        <p:spPr>
          <a:xfrm>
            <a:off x="8239523" y="4369926"/>
            <a:ext cx="3733800" cy="923330"/>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rPr>
              <a:t>Clădirea Moxa, Strada Mihail Moxa, Nr. 5-7, 010961, Sector 1, București</a:t>
            </a:r>
          </a:p>
        </p:txBody>
      </p:sp>
      <p:pic>
        <p:nvPicPr>
          <p:cNvPr id="24" name="Imagine 23" descr="O imagine care conține text, miniatură&#10;&#10;Descriere generată automat">
            <a:extLst>
              <a:ext uri="{FF2B5EF4-FFF2-40B4-BE49-F238E27FC236}">
                <a16:creationId xmlns:a16="http://schemas.microsoft.com/office/drawing/2014/main" id="{994AAB67-8099-47D3-AF0B-95AFC7C0464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935744" y="1957378"/>
            <a:ext cx="473269" cy="473269"/>
          </a:xfrm>
          <a:prstGeom prst="rect">
            <a:avLst/>
          </a:prstGeom>
        </p:spPr>
      </p:pic>
      <p:pic>
        <p:nvPicPr>
          <p:cNvPr id="25" name="Imagine 24">
            <a:extLst>
              <a:ext uri="{FF2B5EF4-FFF2-40B4-BE49-F238E27FC236}">
                <a16:creationId xmlns:a16="http://schemas.microsoft.com/office/drawing/2014/main" id="{B0646BC1-6E95-41CA-8E1D-4E722CEEB5A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942469" y="2924997"/>
            <a:ext cx="473269" cy="473269"/>
          </a:xfrm>
          <a:prstGeom prst="rect">
            <a:avLst/>
          </a:prstGeom>
        </p:spPr>
      </p:pic>
      <p:pic>
        <p:nvPicPr>
          <p:cNvPr id="30" name="Imagine 29">
            <a:extLst>
              <a:ext uri="{FF2B5EF4-FFF2-40B4-BE49-F238E27FC236}">
                <a16:creationId xmlns:a16="http://schemas.microsoft.com/office/drawing/2014/main" id="{9F4B9FA3-3E0B-40DA-8B08-54C40F8AC2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469" y="3853272"/>
            <a:ext cx="473269" cy="473269"/>
          </a:xfrm>
          <a:prstGeom prst="rect">
            <a:avLst/>
          </a:prstGeom>
        </p:spPr>
      </p:pic>
      <p:pic>
        <p:nvPicPr>
          <p:cNvPr id="36" name="Imagine 35">
            <a:extLst>
              <a:ext uri="{FF2B5EF4-FFF2-40B4-BE49-F238E27FC236}">
                <a16:creationId xmlns:a16="http://schemas.microsoft.com/office/drawing/2014/main" id="{FEC0024E-34A0-435B-B051-E02EFD9BE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2022" y="4929745"/>
            <a:ext cx="751911" cy="789679"/>
          </a:xfrm>
          <a:prstGeom prst="rect">
            <a:avLst/>
          </a:prstGeom>
        </p:spPr>
      </p:pic>
      <p:pic>
        <p:nvPicPr>
          <p:cNvPr id="40" name="Imagine 39" descr="O imagine care conține text, miniatură&#10;&#10;Descriere generată automat">
            <a:extLst>
              <a:ext uri="{FF2B5EF4-FFF2-40B4-BE49-F238E27FC236}">
                <a16:creationId xmlns:a16="http://schemas.microsoft.com/office/drawing/2014/main" id="{FC1A247D-5E0D-4747-B803-11923D7FD3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7802" y="2194013"/>
            <a:ext cx="660578" cy="660578"/>
          </a:xfrm>
          <a:prstGeom prst="rect">
            <a:avLst/>
          </a:prstGeom>
        </p:spPr>
      </p:pic>
      <p:sp>
        <p:nvSpPr>
          <p:cNvPr id="41" name="Dreptunghi 40">
            <a:extLst>
              <a:ext uri="{FF2B5EF4-FFF2-40B4-BE49-F238E27FC236}">
                <a16:creationId xmlns:a16="http://schemas.microsoft.com/office/drawing/2014/main" id="{1BDDF6F9-5660-4E1D-B844-B871D661568B}"/>
              </a:ext>
            </a:extLst>
          </p:cNvPr>
          <p:cNvSpPr/>
          <p:nvPr/>
        </p:nvSpPr>
        <p:spPr>
          <a:xfrm>
            <a:off x="8239523" y="2348843"/>
            <a:ext cx="1816523" cy="369332"/>
          </a:xfrm>
          <a:prstGeom prst="rect">
            <a:avLst/>
          </a:prstGeom>
        </p:spPr>
        <p:txBody>
          <a:bodyPr wrap="none">
            <a:spAutoFit/>
          </a:bodyPr>
          <a:lstStyle/>
          <a:p>
            <a:r>
              <a:rPr lang="ro-RO" b="1" dirty="0">
                <a:latin typeface="Times New Roman" panose="02020603050405020304" pitchFamily="18" charset="0"/>
                <a:cs typeface="Times New Roman" panose="02020603050405020304" pitchFamily="18" charset="0"/>
              </a:rPr>
              <a:t>+4 037 271 55 05</a:t>
            </a:r>
          </a:p>
        </p:txBody>
      </p:sp>
      <p:pic>
        <p:nvPicPr>
          <p:cNvPr id="42" name="Imagine 41">
            <a:extLst>
              <a:ext uri="{FF2B5EF4-FFF2-40B4-BE49-F238E27FC236}">
                <a16:creationId xmlns:a16="http://schemas.microsoft.com/office/drawing/2014/main" id="{F9EB525B-4B9C-45F1-914E-ACCA084A7A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5909" y="3154366"/>
            <a:ext cx="784364" cy="784364"/>
          </a:xfrm>
          <a:prstGeom prst="rect">
            <a:avLst/>
          </a:prstGeom>
        </p:spPr>
      </p:pic>
      <p:sp>
        <p:nvSpPr>
          <p:cNvPr id="44" name="Dreptunghi 43">
            <a:extLst>
              <a:ext uri="{FF2B5EF4-FFF2-40B4-BE49-F238E27FC236}">
                <a16:creationId xmlns:a16="http://schemas.microsoft.com/office/drawing/2014/main" id="{89592A49-30FC-4DDA-9743-FB9FF325A6E1}"/>
              </a:ext>
            </a:extLst>
          </p:cNvPr>
          <p:cNvSpPr/>
          <p:nvPr/>
        </p:nvSpPr>
        <p:spPr>
          <a:xfrm>
            <a:off x="8480092" y="3318491"/>
            <a:ext cx="1389163" cy="369332"/>
          </a:xfrm>
          <a:prstGeom prst="rect">
            <a:avLst/>
          </a:prstGeom>
        </p:spPr>
        <p:txBody>
          <a:bodyPr wrap="none">
            <a:spAutoFit/>
          </a:bodyPr>
          <a:lstStyle/>
          <a:p>
            <a:r>
              <a:rPr lang="ro-RO" b="1" dirty="0">
                <a:latin typeface="Times New Roman" panose="02020603050405020304" pitchFamily="18" charset="0"/>
                <a:cs typeface="Times New Roman" panose="02020603050405020304" pitchFamily="18" charset="0"/>
              </a:rPr>
              <a:t>eam@ase.ro</a:t>
            </a:r>
          </a:p>
        </p:txBody>
      </p:sp>
      <p:sp>
        <p:nvSpPr>
          <p:cNvPr id="46" name="CasetăText 45">
            <a:extLst>
              <a:ext uri="{FF2B5EF4-FFF2-40B4-BE49-F238E27FC236}">
                <a16:creationId xmlns:a16="http://schemas.microsoft.com/office/drawing/2014/main" id="{EAAF46FC-25DE-4F94-BD42-43F7C694E678}"/>
              </a:ext>
            </a:extLst>
          </p:cNvPr>
          <p:cNvSpPr txBox="1"/>
          <p:nvPr/>
        </p:nvSpPr>
        <p:spPr>
          <a:xfrm>
            <a:off x="1409013" y="2008968"/>
            <a:ext cx="3143991"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hlinkClick r:id="rId13">
                  <a:extLst>
                    <a:ext uri="{A12FA001-AC4F-418D-AE19-62706E023703}">
                      <ahyp:hlinkClr xmlns="" xmlns:ahyp="http://schemas.microsoft.com/office/drawing/2018/hyperlinkcolor" val="tx"/>
                    </a:ext>
                  </a:extLst>
                </a:hlinkClick>
              </a:rPr>
              <a:t>facebook.com/feam.ase</a:t>
            </a:r>
            <a:endParaRPr lang="ro-RO" b="1" dirty="0">
              <a:latin typeface="Times New Roman" panose="02020603050405020304" pitchFamily="18" charset="0"/>
              <a:cs typeface="Times New Roman" panose="02020603050405020304" pitchFamily="18" charset="0"/>
            </a:endParaRPr>
          </a:p>
        </p:txBody>
      </p:sp>
      <p:sp>
        <p:nvSpPr>
          <p:cNvPr id="49" name="CasetăText 48">
            <a:extLst>
              <a:ext uri="{FF2B5EF4-FFF2-40B4-BE49-F238E27FC236}">
                <a16:creationId xmlns:a16="http://schemas.microsoft.com/office/drawing/2014/main" id="{24A05C87-10E6-41E4-A8B3-202806EAA966}"/>
              </a:ext>
            </a:extLst>
          </p:cNvPr>
          <p:cNvSpPr txBox="1"/>
          <p:nvPr/>
        </p:nvSpPr>
        <p:spPr>
          <a:xfrm>
            <a:off x="1481943" y="2972912"/>
            <a:ext cx="3276600"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hlinkClick r:id="rId14">
                  <a:extLst>
                    <a:ext uri="{A12FA001-AC4F-418D-AE19-62706E023703}">
                      <ahyp:hlinkClr xmlns="" xmlns:ahyp="http://schemas.microsoft.com/office/drawing/2018/hyperlinkcolor" val="tx"/>
                    </a:ext>
                  </a:extLst>
                </a:hlinkClick>
              </a:rPr>
              <a:t>instagram.com/eam.ase/</a:t>
            </a:r>
            <a:endParaRPr lang="ro-RO" b="1" dirty="0">
              <a:latin typeface="Times New Roman" panose="02020603050405020304" pitchFamily="18" charset="0"/>
              <a:cs typeface="Times New Roman" panose="02020603050405020304" pitchFamily="18" charset="0"/>
            </a:endParaRPr>
          </a:p>
        </p:txBody>
      </p:sp>
      <p:sp>
        <p:nvSpPr>
          <p:cNvPr id="50" name="CasetăText 49">
            <a:extLst>
              <a:ext uri="{FF2B5EF4-FFF2-40B4-BE49-F238E27FC236}">
                <a16:creationId xmlns:a16="http://schemas.microsoft.com/office/drawing/2014/main" id="{8B774EE3-5D24-4A3F-90A5-D552DE998511}"/>
              </a:ext>
            </a:extLst>
          </p:cNvPr>
          <p:cNvSpPr txBox="1"/>
          <p:nvPr/>
        </p:nvSpPr>
        <p:spPr>
          <a:xfrm>
            <a:off x="1495451" y="3914860"/>
            <a:ext cx="4135269" cy="369332"/>
          </a:xfrm>
          <a:prstGeom prst="rect">
            <a:avLst/>
          </a:prstGeom>
          <a:noFill/>
        </p:spPr>
        <p:txBody>
          <a:bodyPr wrap="square" rtlCol="0">
            <a:spAutoFit/>
          </a:bodyPr>
          <a:lstStyle/>
          <a:p>
            <a:r>
              <a:rPr lang="ro-RO" b="1" dirty="0">
                <a:latin typeface="Times New Roman" panose="02020603050405020304" pitchFamily="18" charset="0"/>
                <a:cs typeface="Times New Roman" panose="02020603050405020304" pitchFamily="18" charset="0"/>
                <a:hlinkClick r:id="rId15">
                  <a:extLst>
                    <a:ext uri="{A12FA001-AC4F-418D-AE19-62706E023703}">
                      <ahyp:hlinkClr xmlns="" xmlns:ahyp="http://schemas.microsoft.com/office/drawing/2018/hyperlinkcolor" val="tx"/>
                    </a:ext>
                  </a:extLst>
                </a:hlinkClick>
              </a:rPr>
              <a:t>tiktok.com/@eamase</a:t>
            </a:r>
            <a:endParaRPr lang="ro-RO" b="1" dirty="0">
              <a:latin typeface="Times New Roman" panose="02020603050405020304" pitchFamily="18" charset="0"/>
              <a:cs typeface="Times New Roman" panose="02020603050405020304" pitchFamily="18" charset="0"/>
            </a:endParaRPr>
          </a:p>
        </p:txBody>
      </p:sp>
      <p:sp>
        <p:nvSpPr>
          <p:cNvPr id="51" name="CasetăText 50">
            <a:extLst>
              <a:ext uri="{FF2B5EF4-FFF2-40B4-BE49-F238E27FC236}">
                <a16:creationId xmlns:a16="http://schemas.microsoft.com/office/drawing/2014/main" id="{8D222F46-7DF3-458E-A973-AF44C4FFB754}"/>
              </a:ext>
            </a:extLst>
          </p:cNvPr>
          <p:cNvSpPr txBox="1"/>
          <p:nvPr/>
        </p:nvSpPr>
        <p:spPr>
          <a:xfrm>
            <a:off x="1583933" y="5139918"/>
            <a:ext cx="38100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hlinkClick r:id="rId16">
                  <a:extLst>
                    <a:ext uri="{A12FA001-AC4F-418D-AE19-62706E023703}">
                      <ahyp:hlinkClr xmlns="" xmlns:ahyp="http://schemas.microsoft.com/office/drawing/2018/hyperlinkcolor" val="tx"/>
                    </a:ext>
                  </a:extLst>
                </a:hlinkClick>
              </a:rPr>
              <a:t>eam.ase.ro</a:t>
            </a:r>
            <a:endParaRPr lang="ro-RO" b="1" dirty="0">
              <a:latin typeface="Times New Roman" panose="02020603050405020304" pitchFamily="18" charset="0"/>
              <a:cs typeface="Times New Roman" panose="02020603050405020304" pitchFamily="18" charset="0"/>
            </a:endParaRPr>
          </a:p>
        </p:txBody>
      </p:sp>
      <p:pic>
        <p:nvPicPr>
          <p:cNvPr id="52" name="Imagine 51">
            <a:extLst>
              <a:ext uri="{FF2B5EF4-FFF2-40B4-BE49-F238E27FC236}">
                <a16:creationId xmlns:a16="http://schemas.microsoft.com/office/drawing/2014/main" id="{6A217E2E-1801-4DA5-9217-A53153ECBC4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32521" y="4331940"/>
            <a:ext cx="471140" cy="722305"/>
          </a:xfrm>
          <a:prstGeom prst="rect">
            <a:avLst/>
          </a:prstGeom>
        </p:spPr>
      </p:pic>
      <p:sp>
        <p:nvSpPr>
          <p:cNvPr id="53" name="CasetăText 52">
            <a:extLst>
              <a:ext uri="{FF2B5EF4-FFF2-40B4-BE49-F238E27FC236}">
                <a16:creationId xmlns:a16="http://schemas.microsoft.com/office/drawing/2014/main" id="{DB1D94FA-C2EE-4CC5-9054-468BF4FCCECA}"/>
              </a:ext>
            </a:extLst>
          </p:cNvPr>
          <p:cNvSpPr txBox="1"/>
          <p:nvPr/>
        </p:nvSpPr>
        <p:spPr>
          <a:xfrm>
            <a:off x="4755968" y="5935584"/>
            <a:ext cx="3733800" cy="461665"/>
          </a:xfrm>
          <a:prstGeom prst="rect">
            <a:avLst/>
          </a:prstGeom>
          <a:noFill/>
        </p:spPr>
        <p:txBody>
          <a:bodyPr wrap="square" rtlCol="0">
            <a:spAutoFit/>
          </a:bodyPr>
          <a:lstStyle/>
          <a:p>
            <a:r>
              <a:rPr lang="ro-RO" sz="2400" b="1" dirty="0">
                <a:latin typeface="Times New Roman" panose="02020603050405020304" pitchFamily="18" charset="0"/>
                <a:cs typeface="Times New Roman" panose="02020603050405020304" pitchFamily="18" charset="0"/>
              </a:rPr>
              <a:t>Vă așteptăm la EAM!</a:t>
            </a:r>
          </a:p>
        </p:txBody>
      </p:sp>
    </p:spTree>
    <p:extLst>
      <p:ext uri="{BB962C8B-B14F-4D97-AF65-F5344CB8AC3E}">
        <p14:creationId xmlns:p14="http://schemas.microsoft.com/office/powerpoint/2010/main" val="14031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rgbClr val="002060"/>
                </a:solidFill>
              </a:rPr>
              <a:t>Liderul învățământului superior economic din România </a:t>
            </a:r>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36" name="Imagine 35" descr="O imagine care conține text, miniatură&#10;&#10;Descriere generată automat">
            <a:extLst>
              <a:ext uri="{FF2B5EF4-FFF2-40B4-BE49-F238E27FC236}">
                <a16:creationId xmlns:a16="http://schemas.microsoft.com/office/drawing/2014/main" id="{15FBAC9B-5CBC-49FD-924D-60A09B170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12" y="3429000"/>
            <a:ext cx="2442853" cy="914400"/>
          </a:xfrm>
          <a:prstGeom prst="rect">
            <a:avLst/>
          </a:prstGeom>
        </p:spPr>
      </p:pic>
      <p:pic>
        <p:nvPicPr>
          <p:cNvPr id="37" name="Imagine 36">
            <a:extLst>
              <a:ext uri="{FF2B5EF4-FFF2-40B4-BE49-F238E27FC236}">
                <a16:creationId xmlns:a16="http://schemas.microsoft.com/office/drawing/2014/main" id="{33552E9A-B45A-4B85-A7F2-8D7AE7616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4212" y="3276600"/>
            <a:ext cx="2080072" cy="1617833"/>
          </a:xfrm>
          <a:prstGeom prst="rect">
            <a:avLst/>
          </a:prstGeom>
        </p:spPr>
      </p:pic>
      <p:pic>
        <p:nvPicPr>
          <p:cNvPr id="6" name="Picture 5">
            <a:extLst>
              <a:ext uri="{FF2B5EF4-FFF2-40B4-BE49-F238E27FC236}">
                <a16:creationId xmlns:a16="http://schemas.microsoft.com/office/drawing/2014/main" id="{9155D895-E04F-409A-ABB3-3801EDF929BC}"/>
              </a:ext>
            </a:extLst>
          </p:cNvPr>
          <p:cNvPicPr>
            <a:picLocks noChangeAspect="1"/>
          </p:cNvPicPr>
          <p:nvPr/>
        </p:nvPicPr>
        <p:blipFill>
          <a:blip r:embed="rId5"/>
          <a:stretch>
            <a:fillRect/>
          </a:stretch>
        </p:blipFill>
        <p:spPr>
          <a:xfrm>
            <a:off x="4265612" y="1790703"/>
            <a:ext cx="3357738" cy="3276594"/>
          </a:xfrm>
          <a:prstGeom prst="rect">
            <a:avLst/>
          </a:prstGeom>
        </p:spPr>
      </p:pic>
    </p:spTree>
    <p:extLst>
      <p:ext uri="{BB962C8B-B14F-4D97-AF65-F5344CB8AC3E}">
        <p14:creationId xmlns:p14="http://schemas.microsoft.com/office/powerpoint/2010/main" val="29941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reptunghi 12">
            <a:extLst>
              <a:ext uri="{FF2B5EF4-FFF2-40B4-BE49-F238E27FC236}">
                <a16:creationId xmlns:a16="http://schemas.microsoft.com/office/drawing/2014/main" id="{C063867D-DBD2-4C0F-99FB-D015127B1588}"/>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14" name="Conector drept 13">
            <a:extLst>
              <a:ext uri="{FF2B5EF4-FFF2-40B4-BE49-F238E27FC236}">
                <a16:creationId xmlns:a16="http://schemas.microsoft.com/office/drawing/2014/main" id="{718D5253-EBF1-479F-A822-3E1206BEC158}"/>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15" name="Imagine 14">
            <a:extLst>
              <a:ext uri="{FF2B5EF4-FFF2-40B4-BE49-F238E27FC236}">
                <a16:creationId xmlns:a16="http://schemas.microsoft.com/office/drawing/2014/main" id="{0F62EA67-55D9-4158-8727-68B9F96FC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16" name="Imagine 15" descr="O imagine care conține text, miniatură&#10;&#10;Descriere generată automat">
            <a:extLst>
              <a:ext uri="{FF2B5EF4-FFF2-40B4-BE49-F238E27FC236}">
                <a16:creationId xmlns:a16="http://schemas.microsoft.com/office/drawing/2014/main" id="{7AE1454E-6CB6-49C9-8EC3-21CA2EE2C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20" name="Titlu 2">
            <a:extLst>
              <a:ext uri="{FF2B5EF4-FFF2-40B4-BE49-F238E27FC236}">
                <a16:creationId xmlns:a16="http://schemas.microsoft.com/office/drawing/2014/main" id="{4F567F2B-888C-4B90-992B-C3FEFBF903AD}"/>
              </a:ext>
            </a:extLst>
          </p:cNvPr>
          <p:cNvSpPr txBox="1">
            <a:spLocks/>
          </p:cNvSpPr>
          <p:nvPr/>
        </p:nvSpPr>
        <p:spPr>
          <a:xfrm>
            <a:off x="4846441" y="596901"/>
            <a:ext cx="6856413" cy="1863671"/>
          </a:xfrm>
          <a:prstGeom prst="rect">
            <a:avLst/>
          </a:prstGeom>
        </p:spPr>
        <p:txBody>
          <a:bodyPr rtlCol="0" anchor="b">
            <a:noAutofit/>
          </a:bodyPr>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pPr algn="ctr"/>
            <a:r>
              <a:rPr lang="ro-RO" sz="2800" dirty="0">
                <a:effectLst/>
                <a:latin typeface="Times New Roman" panose="02020603050405020304" pitchFamily="18" charset="0"/>
                <a:cs typeface="Times New Roman" panose="02020603050405020304" pitchFamily="18" charset="0"/>
              </a:rPr>
              <a:t>FACULTATEA DE ECONOMIE AGROALIMENTARĂ ŞI A MEDIULUI</a:t>
            </a:r>
          </a:p>
        </p:txBody>
      </p:sp>
      <p:pic>
        <p:nvPicPr>
          <p:cNvPr id="22" name="Imagine 21">
            <a:extLst>
              <a:ext uri="{FF2B5EF4-FFF2-40B4-BE49-F238E27FC236}">
                <a16:creationId xmlns:a16="http://schemas.microsoft.com/office/drawing/2014/main" id="{6A0D0722-4484-455E-8083-EB41BAF5D8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7642525" y="2562172"/>
            <a:ext cx="1264243" cy="876079"/>
          </a:xfrm>
          <a:prstGeom prst="ellipse">
            <a:avLst/>
          </a:prstGeom>
          <a:ln>
            <a:noFill/>
          </a:ln>
          <a:effectLst>
            <a:softEdge rad="112500"/>
          </a:effectLst>
        </p:spPr>
      </p:pic>
      <p:sp>
        <p:nvSpPr>
          <p:cNvPr id="23" name="Titlu 2">
            <a:extLst>
              <a:ext uri="{FF2B5EF4-FFF2-40B4-BE49-F238E27FC236}">
                <a16:creationId xmlns:a16="http://schemas.microsoft.com/office/drawing/2014/main" id="{8252B970-DB7A-4BCF-AEEF-69148F88DF8A}"/>
              </a:ext>
            </a:extLst>
          </p:cNvPr>
          <p:cNvSpPr txBox="1">
            <a:spLocks/>
          </p:cNvSpPr>
          <p:nvPr/>
        </p:nvSpPr>
        <p:spPr>
          <a:xfrm>
            <a:off x="4636246" y="2750943"/>
            <a:ext cx="6856413" cy="1863671"/>
          </a:xfrm>
          <a:prstGeom prst="rect">
            <a:avLst/>
          </a:prstGeom>
        </p:spPr>
        <p:txBody>
          <a:bodyPr rtlCol="0" anchor="b">
            <a:noAutofit/>
          </a:bodyPr>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pPr algn="ctr"/>
            <a:r>
              <a:rPr lang="ro-RO" sz="2000" dirty="0">
                <a:effectLst/>
                <a:latin typeface="Times New Roman" panose="02020603050405020304" pitchFamily="18" charset="0"/>
                <a:cs typeface="Times New Roman" panose="02020603050405020304" pitchFamily="18" charset="0"/>
              </a:rPr>
              <a:t>ECONOMIE AGROALIMENTARĂ ŞI A MEDIULUI</a:t>
            </a:r>
          </a:p>
        </p:txBody>
      </p:sp>
      <p:sp>
        <p:nvSpPr>
          <p:cNvPr id="24" name="Dreptunghi 23">
            <a:extLst>
              <a:ext uri="{FF2B5EF4-FFF2-40B4-BE49-F238E27FC236}">
                <a16:creationId xmlns:a16="http://schemas.microsoft.com/office/drawing/2014/main" id="{C918E44B-B718-49E6-8141-722A467343BE}"/>
              </a:ext>
            </a:extLst>
          </p:cNvPr>
          <p:cNvSpPr/>
          <p:nvPr/>
        </p:nvSpPr>
        <p:spPr>
          <a:xfrm>
            <a:off x="4800406" y="3682779"/>
            <a:ext cx="3262432" cy="369332"/>
          </a:xfrm>
          <a:prstGeom prst="rect">
            <a:avLst/>
          </a:prstGeom>
        </p:spPr>
        <p:txBody>
          <a:bodyPr wrap="none">
            <a:spAutoFit/>
          </a:bodyPr>
          <a:lstStyle/>
          <a:p>
            <a:pPr marL="285750" indent="-285750" algn="ct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Program universitar de licen</a:t>
            </a:r>
            <a:r>
              <a:rPr lang="ro-RO" dirty="0">
                <a:latin typeface="Times New Roman" panose="02020603050405020304" pitchFamily="18" charset="0"/>
                <a:cs typeface="Times New Roman" panose="02020603050405020304" pitchFamily="18" charset="0"/>
              </a:rPr>
              <a:t>ţă</a:t>
            </a:r>
          </a:p>
        </p:txBody>
      </p:sp>
      <p:sp>
        <p:nvSpPr>
          <p:cNvPr id="25" name="Dreptunghi 24">
            <a:extLst>
              <a:ext uri="{FF2B5EF4-FFF2-40B4-BE49-F238E27FC236}">
                <a16:creationId xmlns:a16="http://schemas.microsoft.com/office/drawing/2014/main" id="{4463FBC1-092E-4C3E-80FE-8FBB816F5A3A}"/>
              </a:ext>
            </a:extLst>
          </p:cNvPr>
          <p:cNvSpPr/>
          <p:nvPr/>
        </p:nvSpPr>
        <p:spPr>
          <a:xfrm>
            <a:off x="4878565" y="5020794"/>
            <a:ext cx="1843646" cy="369332"/>
          </a:xfrm>
          <a:prstGeom prst="rect">
            <a:avLst/>
          </a:prstGeom>
        </p:spPr>
        <p:txBody>
          <a:bodyPr wrap="none">
            <a:spAutoFit/>
          </a:bodyPr>
          <a:lstStyle/>
          <a:p>
            <a:pPr marL="285750" indent="-285750" algn="ctr">
              <a:buFont typeface="Wingdings" panose="05000000000000000000" pitchFamily="2" charset="2"/>
              <a:buChar char="ü"/>
            </a:pPr>
            <a:r>
              <a:rPr lang="ro-RO" dirty="0">
                <a:latin typeface="Times New Roman" panose="02020603050405020304" pitchFamily="18" charset="0"/>
                <a:cs typeface="Times New Roman" panose="02020603050405020304" pitchFamily="18" charset="0"/>
              </a:rPr>
              <a:t>Titlu academic</a:t>
            </a:r>
          </a:p>
        </p:txBody>
      </p:sp>
      <p:sp>
        <p:nvSpPr>
          <p:cNvPr id="26" name="Titlu 2">
            <a:extLst>
              <a:ext uri="{FF2B5EF4-FFF2-40B4-BE49-F238E27FC236}">
                <a16:creationId xmlns:a16="http://schemas.microsoft.com/office/drawing/2014/main" id="{D7D6DA3B-C546-45F1-9DCE-EC4CA5DDF715}"/>
              </a:ext>
            </a:extLst>
          </p:cNvPr>
          <p:cNvSpPr txBox="1">
            <a:spLocks/>
          </p:cNvSpPr>
          <p:nvPr/>
        </p:nvSpPr>
        <p:spPr>
          <a:xfrm>
            <a:off x="4056321" y="4113087"/>
            <a:ext cx="6856413" cy="1863671"/>
          </a:xfrm>
          <a:prstGeom prst="rect">
            <a:avLst/>
          </a:prstGeom>
        </p:spPr>
        <p:txBody>
          <a:bodyPr rtlCol="0" anchor="b">
            <a:noAutofit/>
          </a:bodyPr>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pPr algn="ctr"/>
            <a:r>
              <a:rPr lang="ro-RO" sz="2000" dirty="0">
                <a:effectLst/>
                <a:latin typeface="Times New Roman" panose="02020603050405020304" pitchFamily="18" charset="0"/>
                <a:cs typeface="Times New Roman" panose="02020603050405020304" pitchFamily="18" charset="0"/>
              </a:rPr>
              <a:t>LICENŢIAT ÎN ȘTIINȚE ECONOMICE</a:t>
            </a:r>
          </a:p>
        </p:txBody>
      </p:sp>
      <p:sp>
        <p:nvSpPr>
          <p:cNvPr id="28" name="Titlu 12">
            <a:extLst>
              <a:ext uri="{FF2B5EF4-FFF2-40B4-BE49-F238E27FC236}">
                <a16:creationId xmlns:a16="http://schemas.microsoft.com/office/drawing/2014/main" id="{36BBD252-903A-4EC4-BFA8-ED90882B0AB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Facultatea EAM</a:t>
            </a:r>
          </a:p>
        </p:txBody>
      </p:sp>
      <p:pic>
        <p:nvPicPr>
          <p:cNvPr id="2" name="Picture 1"/>
          <p:cNvPicPr>
            <a:picLocks noChangeAspect="1"/>
          </p:cNvPicPr>
          <p:nvPr/>
        </p:nvPicPr>
        <p:blipFill>
          <a:blip r:embed="rId7"/>
          <a:stretch>
            <a:fillRect/>
          </a:stretch>
        </p:blipFill>
        <p:spPr>
          <a:xfrm>
            <a:off x="630649" y="1524000"/>
            <a:ext cx="3412521" cy="5029200"/>
          </a:xfrm>
          <a:prstGeom prst="rect">
            <a:avLst/>
          </a:prstGeom>
        </p:spPr>
      </p:pic>
    </p:spTree>
    <p:extLst>
      <p:ext uri="{BB962C8B-B14F-4D97-AF65-F5344CB8AC3E}">
        <p14:creationId xmlns:p14="http://schemas.microsoft.com/office/powerpoint/2010/main" val="90215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34C858F-C389-4E57-922F-20A5BB0F0A19}"/>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DA7A0512-F379-417D-B3D3-D6A6AF9466CB}"/>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5515085-DB61-490F-BA95-BF3E7D7B7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230E0728-C219-4AD7-B1A3-77DF6EFAC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8" name="Titlu 12">
            <a:extLst>
              <a:ext uri="{FF2B5EF4-FFF2-40B4-BE49-F238E27FC236}">
                <a16:creationId xmlns:a16="http://schemas.microsoft.com/office/drawing/2014/main" id="{51932E7F-7F32-4D24-9380-A46B8F922717}"/>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De ce EAM?</a:t>
            </a:r>
          </a:p>
        </p:txBody>
      </p:sp>
      <p:sp>
        <p:nvSpPr>
          <p:cNvPr id="7" name="Dreptunghi 6">
            <a:extLst>
              <a:ext uri="{FF2B5EF4-FFF2-40B4-BE49-F238E27FC236}">
                <a16:creationId xmlns:a16="http://schemas.microsoft.com/office/drawing/2014/main" id="{BA8A949D-F6AA-4CBC-8F41-CDC41ED46497}"/>
              </a:ext>
            </a:extLst>
          </p:cNvPr>
          <p:cNvSpPr/>
          <p:nvPr/>
        </p:nvSpPr>
        <p:spPr>
          <a:xfrm>
            <a:off x="4722812" y="1716516"/>
            <a:ext cx="3962400" cy="646331"/>
          </a:xfrm>
          <a:prstGeom prst="rect">
            <a:avLst/>
          </a:prstGeom>
        </p:spPr>
        <p:txBody>
          <a:bodyPr wrap="square">
            <a:spAutoFit/>
          </a:bodyPr>
          <a:lstStyle/>
          <a:p>
            <a:pPr algn="r"/>
            <a:r>
              <a:rPr lang="ro-RO" dirty="0">
                <a:latin typeface="Times New Roman" panose="02020603050405020304" pitchFamily="18" charset="0"/>
                <a:ea typeface="PMingLiU" panose="02020500000000000000" pitchFamily="18" charset="-120"/>
                <a:cs typeface="Times New Roman" panose="02020603050405020304" pitchFamily="18" charset="0"/>
              </a:rPr>
              <a:t>Satisfacerea nevoii de hrană este </a:t>
            </a:r>
          </a:p>
          <a:p>
            <a:pPr algn="r"/>
            <a:r>
              <a:rPr lang="ro-RO" dirty="0">
                <a:latin typeface="Times New Roman" panose="02020603050405020304" pitchFamily="18" charset="0"/>
                <a:ea typeface="PMingLiU" panose="02020500000000000000" pitchFamily="18" charset="-120"/>
                <a:cs typeface="Times New Roman" panose="02020603050405020304" pitchFamily="18" charset="0"/>
              </a:rPr>
              <a:t>o cerinţă indispensabilă vieţii.</a:t>
            </a:r>
            <a:endParaRPr lang="ro-RO" dirty="0">
              <a:latin typeface="Times New Roman" panose="02020603050405020304" pitchFamily="18" charset="0"/>
              <a:cs typeface="Times New Roman" panose="02020603050405020304" pitchFamily="18" charset="0"/>
            </a:endParaRPr>
          </a:p>
        </p:txBody>
      </p:sp>
      <p:sp>
        <p:nvSpPr>
          <p:cNvPr id="10" name="Dreptunghi 9">
            <a:extLst>
              <a:ext uri="{FF2B5EF4-FFF2-40B4-BE49-F238E27FC236}">
                <a16:creationId xmlns:a16="http://schemas.microsoft.com/office/drawing/2014/main" id="{7F66796E-4856-47E6-8A01-02950A6A2360}"/>
              </a:ext>
            </a:extLst>
          </p:cNvPr>
          <p:cNvSpPr/>
          <p:nvPr/>
        </p:nvSpPr>
        <p:spPr>
          <a:xfrm>
            <a:off x="2970213" y="2903080"/>
            <a:ext cx="2895600" cy="646331"/>
          </a:xfrm>
          <a:prstGeom prst="rect">
            <a:avLst/>
          </a:prstGeom>
        </p:spPr>
        <p:txBody>
          <a:bodyPr wrap="square">
            <a:spAutoFit/>
          </a:bodyPr>
          <a:lstStyle/>
          <a:p>
            <a:r>
              <a:rPr lang="ro-RO" dirty="0">
                <a:latin typeface="Times New Roman" panose="02020603050405020304" pitchFamily="18" charset="0"/>
                <a:ea typeface="PMingLiU" panose="02020500000000000000" pitchFamily="18" charset="-120"/>
                <a:cs typeface="Times New Roman" panose="02020603050405020304" pitchFamily="18" charset="0"/>
              </a:rPr>
              <a:t>Poluarea a devenit </a:t>
            </a:r>
          </a:p>
          <a:p>
            <a:pPr algn="ctr"/>
            <a:r>
              <a:rPr lang="ro-RO" dirty="0">
                <a:latin typeface="Times New Roman" panose="02020603050405020304" pitchFamily="18" charset="0"/>
                <a:ea typeface="PMingLiU" panose="02020500000000000000" pitchFamily="18" charset="-120"/>
                <a:cs typeface="Times New Roman" panose="02020603050405020304" pitchFamily="18" charset="0"/>
              </a:rPr>
              <a:t>un fenomen de amploare.</a:t>
            </a:r>
            <a:endParaRPr lang="ro-RO" sz="2800" dirty="0">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13" name="Dreptunghi 12">
            <a:extLst>
              <a:ext uri="{FF2B5EF4-FFF2-40B4-BE49-F238E27FC236}">
                <a16:creationId xmlns:a16="http://schemas.microsoft.com/office/drawing/2014/main" id="{1F9B6729-D001-4506-B262-12549ECD9C68}"/>
              </a:ext>
            </a:extLst>
          </p:cNvPr>
          <p:cNvSpPr/>
          <p:nvPr/>
        </p:nvSpPr>
        <p:spPr>
          <a:xfrm>
            <a:off x="2894012" y="4125822"/>
            <a:ext cx="4191000" cy="646331"/>
          </a:xfrm>
          <a:prstGeom prst="rect">
            <a:avLst/>
          </a:prstGeom>
        </p:spPr>
        <p:txBody>
          <a:bodyPr wrap="square">
            <a:spAutoFit/>
          </a:bodyPr>
          <a:lstStyle/>
          <a:p>
            <a:pPr algn="r"/>
            <a:r>
              <a:rPr lang="ro-RO" dirty="0">
                <a:latin typeface="Times New Roman" panose="02020603050405020304" pitchFamily="18" charset="0"/>
                <a:ea typeface="PMingLiU" panose="02020500000000000000" pitchFamily="18" charset="-120"/>
                <a:cs typeface="Times New Roman" panose="02020603050405020304" pitchFamily="18" charset="0"/>
              </a:rPr>
              <a:t>Un sector cheie al oricărei economii este cel agroalimentar.</a:t>
            </a:r>
            <a:endParaRPr lang="ro-RO" sz="2800" dirty="0">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14" name="Dreptunghi 13">
            <a:extLst>
              <a:ext uri="{FF2B5EF4-FFF2-40B4-BE49-F238E27FC236}">
                <a16:creationId xmlns:a16="http://schemas.microsoft.com/office/drawing/2014/main" id="{F597C6F3-B5B6-432C-B343-7B9D3834DDF0}"/>
              </a:ext>
            </a:extLst>
          </p:cNvPr>
          <p:cNvSpPr/>
          <p:nvPr/>
        </p:nvSpPr>
        <p:spPr>
          <a:xfrm>
            <a:off x="3046412" y="5606807"/>
            <a:ext cx="8382000" cy="646331"/>
          </a:xfrm>
          <a:prstGeom prst="rect">
            <a:avLst/>
          </a:prstGeom>
        </p:spPr>
        <p:txBody>
          <a:bodyPr wrap="square">
            <a:spAutoFit/>
          </a:bodyPr>
          <a:lstStyle/>
          <a:p>
            <a:r>
              <a:rPr lang="ro-RO" dirty="0">
                <a:latin typeface="Times New Roman" panose="02020603050405020304" pitchFamily="18" charset="0"/>
                <a:ea typeface="PMingLiU" panose="02020500000000000000" pitchFamily="18" charset="-120"/>
                <a:cs typeface="Times New Roman" panose="02020603050405020304" pitchFamily="18" charset="0"/>
              </a:rPr>
              <a:t>Pentru realizarea de proiecte și accesarea de fonduri este nevoie </a:t>
            </a:r>
          </a:p>
          <a:p>
            <a:r>
              <a:rPr lang="ro-RO" dirty="0">
                <a:latin typeface="Times New Roman" panose="02020603050405020304" pitchFamily="18" charset="0"/>
                <a:ea typeface="PMingLiU" panose="02020500000000000000" pitchFamily="18" charset="-120"/>
                <a:cs typeface="Times New Roman" panose="02020603050405020304" pitchFamily="18" charset="0"/>
              </a:rPr>
              <a:t>de consultanţi în domeniile economiei agroalimentare și economiei mediului. </a:t>
            </a:r>
            <a:endParaRPr lang="ro-RO" sz="2800" dirty="0">
              <a:latin typeface="Times New Roman" panose="02020603050405020304" pitchFamily="18" charset="0"/>
              <a:ea typeface="PMingLiU" panose="02020500000000000000" pitchFamily="18" charset="-120"/>
              <a:cs typeface="Times New Roman" panose="02020603050405020304" pitchFamily="18" charset="0"/>
            </a:endParaRPr>
          </a:p>
        </p:txBody>
      </p:sp>
      <p:pic>
        <p:nvPicPr>
          <p:cNvPr id="16" name="Imagine 15" descr="O imagine care conține aliment, legumă, diferit, selecție&#10;&#10;Descriere generată automat">
            <a:extLst>
              <a:ext uri="{FF2B5EF4-FFF2-40B4-BE49-F238E27FC236}">
                <a16:creationId xmlns:a16="http://schemas.microsoft.com/office/drawing/2014/main" id="{9DF427D8-83F0-4184-A1D8-A976A9F97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0012" y="1410340"/>
            <a:ext cx="1956257" cy="120286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ine 17" descr="O imagine care conține exterior, val, nori, nor&#10;&#10;Descriere generată automat">
            <a:extLst>
              <a:ext uri="{FF2B5EF4-FFF2-40B4-BE49-F238E27FC236}">
                <a16:creationId xmlns:a16="http://schemas.microsoft.com/office/drawing/2014/main" id="{F4378111-6048-4A4D-8067-0172DF9FED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0012" y="2335641"/>
            <a:ext cx="1379901" cy="126246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Imagine 21">
            <a:extLst>
              <a:ext uri="{FF2B5EF4-FFF2-40B4-BE49-F238E27FC236}">
                <a16:creationId xmlns:a16="http://schemas.microsoft.com/office/drawing/2014/main" id="{7CB84B3F-1520-4919-A73D-26CA95D20A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419" y="5310363"/>
            <a:ext cx="2195593" cy="12197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ine 8" descr="O imagine care conține text, piață, magazin&#10;&#10;Descriere generată automat">
            <a:extLst>
              <a:ext uri="{FF2B5EF4-FFF2-40B4-BE49-F238E27FC236}">
                <a16:creationId xmlns:a16="http://schemas.microsoft.com/office/drawing/2014/main" id="{5AD9E119-83F7-4B67-B285-71CCB5CBD7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3534" y="3635825"/>
            <a:ext cx="2163354" cy="149647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2922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reptunghi 5">
            <a:extLst>
              <a:ext uri="{FF2B5EF4-FFF2-40B4-BE49-F238E27FC236}">
                <a16:creationId xmlns:a16="http://schemas.microsoft.com/office/drawing/2014/main" id="{0D66EBC6-5091-4E80-BF7C-5730272AEB8A}"/>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7" name="Conector drept 6">
            <a:extLst>
              <a:ext uri="{FF2B5EF4-FFF2-40B4-BE49-F238E27FC236}">
                <a16:creationId xmlns:a16="http://schemas.microsoft.com/office/drawing/2014/main" id="{A54D2844-B27B-4009-97B3-74BE743598E4}"/>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8" name="Imagine 7">
            <a:extLst>
              <a:ext uri="{FF2B5EF4-FFF2-40B4-BE49-F238E27FC236}">
                <a16:creationId xmlns:a16="http://schemas.microsoft.com/office/drawing/2014/main" id="{1676AACB-64BE-4986-B77B-CCB49F6BA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9" name="Imagine 8" descr="O imagine care conține text, miniatură&#10;&#10;Descriere generată automat">
            <a:extLst>
              <a:ext uri="{FF2B5EF4-FFF2-40B4-BE49-F238E27FC236}">
                <a16:creationId xmlns:a16="http://schemas.microsoft.com/office/drawing/2014/main" id="{FE95A341-FE90-4F3A-B09F-D046CDA6A6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11" name="Titlu 12">
            <a:extLst>
              <a:ext uri="{FF2B5EF4-FFF2-40B4-BE49-F238E27FC236}">
                <a16:creationId xmlns:a16="http://schemas.microsoft.com/office/drawing/2014/main" id="{20C0841A-9D95-462F-9124-294C3C94FC32}"/>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Mesaj Decan</a:t>
            </a:r>
          </a:p>
        </p:txBody>
      </p:sp>
      <p:pic>
        <p:nvPicPr>
          <p:cNvPr id="13" name="Imagine 12" descr="O imagine care conține persoană, purtând&#10;&#10;Descriere generată automat">
            <a:extLst>
              <a:ext uri="{FF2B5EF4-FFF2-40B4-BE49-F238E27FC236}">
                <a16:creationId xmlns:a16="http://schemas.microsoft.com/office/drawing/2014/main" id="{B0C59D80-13DB-4FF6-B91B-8B6E08537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78" y="1309153"/>
            <a:ext cx="2756452" cy="1981200"/>
          </a:xfrm>
          <a:prstGeom prst="ellipse">
            <a:avLst/>
          </a:prstGeom>
          <a:ln>
            <a:noFill/>
          </a:ln>
          <a:effectLst>
            <a:softEdge rad="112500"/>
          </a:effectLst>
        </p:spPr>
      </p:pic>
      <p:sp>
        <p:nvSpPr>
          <p:cNvPr id="14" name="Dreptunghi 13">
            <a:extLst>
              <a:ext uri="{FF2B5EF4-FFF2-40B4-BE49-F238E27FC236}">
                <a16:creationId xmlns:a16="http://schemas.microsoft.com/office/drawing/2014/main" id="{CD839966-9AA6-4A1C-8838-8774878230BC}"/>
              </a:ext>
            </a:extLst>
          </p:cNvPr>
          <p:cNvSpPr/>
          <p:nvPr/>
        </p:nvSpPr>
        <p:spPr>
          <a:xfrm>
            <a:off x="2978458" y="1418118"/>
            <a:ext cx="8922429" cy="1850571"/>
          </a:xfrm>
          <a:prstGeom prst="rect">
            <a:avLst/>
          </a:prstGeom>
        </p:spPr>
        <p:txBody>
          <a:bodyPr wrap="square">
            <a:spAutoFit/>
          </a:bodyPr>
          <a:lstStyle/>
          <a:p>
            <a:pPr indent="449580" algn="just">
              <a:lnSpc>
                <a:spcPct val="107000"/>
              </a:lnSpc>
            </a:pPr>
            <a:r>
              <a:rPr lang="ro-RO" dirty="0">
                <a:latin typeface="Times New Roman" panose="02020603050405020304" pitchFamily="18" charset="0"/>
                <a:ea typeface="Calibri" panose="020F0502020204030204" pitchFamily="34" charset="0"/>
                <a:cs typeface="Times New Roman" panose="02020603050405020304" pitchFamily="18" charset="0"/>
              </a:rPr>
              <a:t>Economia și societatea solicită "azi" și cu atât mai mult "mâine", economiști care să gestioneze și să transpună în practică provocările dezvoltării durabile. În contextul economic, social, geopolitic, strategic și concurențial actual, economia agroalimentară și economia mediului reprezintă domenii de o importanță deosebită pentru economia țării noastre, care definesc și conturează principalul avantaj competitiv al Facultății de Economie Agroalimentară și a Mediului. </a:t>
            </a:r>
          </a:p>
        </p:txBody>
      </p:sp>
      <p:sp>
        <p:nvSpPr>
          <p:cNvPr id="15" name="Dreptunghi 14">
            <a:extLst>
              <a:ext uri="{FF2B5EF4-FFF2-40B4-BE49-F238E27FC236}">
                <a16:creationId xmlns:a16="http://schemas.microsoft.com/office/drawing/2014/main" id="{2BCA44A3-9DDE-4264-A922-504EF9A89DF4}"/>
              </a:ext>
            </a:extLst>
          </p:cNvPr>
          <p:cNvSpPr/>
          <p:nvPr/>
        </p:nvSpPr>
        <p:spPr>
          <a:xfrm>
            <a:off x="111578" y="3290353"/>
            <a:ext cx="11965665" cy="3266920"/>
          </a:xfrm>
          <a:prstGeom prst="rect">
            <a:avLst/>
          </a:prstGeom>
        </p:spPr>
        <p:txBody>
          <a:bodyPr wrap="square">
            <a:spAutoFit/>
          </a:bodyPr>
          <a:lstStyle/>
          <a:p>
            <a:pPr indent="449580" algn="just">
              <a:lnSpc>
                <a:spcPct val="107000"/>
              </a:lnSpc>
            </a:pPr>
            <a:r>
              <a:rPr lang="ro-RO" sz="1600" dirty="0">
                <a:latin typeface="Times New Roman" panose="02020603050405020304" pitchFamily="18" charset="0"/>
                <a:ea typeface="Calibri" panose="020F0502020204030204" pitchFamily="34" charset="0"/>
                <a:cs typeface="Times New Roman" panose="02020603050405020304" pitchFamily="18" charset="0"/>
              </a:rPr>
              <a:t>Contribuția economiștilor în procesul de transfer al produselor alimentare de la locul de producție până la masa consumatorului este esențială, iar adăugarea de valoare și creșterea competitivității sectorului agroalimentar necesită expertiza acestora. </a:t>
            </a:r>
          </a:p>
          <a:p>
            <a:pPr indent="449580" algn="just">
              <a:lnSpc>
                <a:spcPct val="107000"/>
              </a:lnSpc>
            </a:pPr>
            <a:r>
              <a:rPr lang="ro-RO" sz="1600" dirty="0">
                <a:latin typeface="Times New Roman" panose="02020603050405020304" pitchFamily="18" charset="0"/>
                <a:ea typeface="Calibri" panose="020F0502020204030204" pitchFamily="34" charset="0"/>
                <a:cs typeface="Times New Roman" panose="02020603050405020304" pitchFamily="18" charset="0"/>
              </a:rPr>
              <a:t>Piața muncii solicită economiști care să gestioneze ansamblul de procese generate de implementarea </a:t>
            </a:r>
            <a:r>
              <a:rPr lang="en-US" sz="1600" dirty="0">
                <a:latin typeface="Times New Roman" panose="02020603050405020304" pitchFamily="18" charset="0"/>
                <a:ea typeface="Calibri" panose="020F0502020204030204" pitchFamily="34" charset="0"/>
                <a:cs typeface="Times New Roman" panose="02020603050405020304" pitchFamily="18" charset="0"/>
              </a:rPr>
              <a:t>Agendei 2030, </a:t>
            </a:r>
            <a:r>
              <a:rPr lang="ro-RO" sz="1600" dirty="0">
                <a:latin typeface="Times New Roman" panose="02020603050405020304" pitchFamily="18" charset="0"/>
                <a:ea typeface="Calibri" panose="020F0502020204030204" pitchFamily="34" charset="0"/>
                <a:cs typeface="Times New Roman" panose="02020603050405020304" pitchFamily="18" charset="0"/>
              </a:rPr>
              <a:t>Pactului Ecologic European, respectiv transformarea provocărilor noilor politici și strategii în oportunități.</a:t>
            </a:r>
          </a:p>
          <a:p>
            <a:pPr algn="just">
              <a:lnSpc>
                <a:spcPct val="107000"/>
              </a:lnSpc>
            </a:pPr>
            <a:r>
              <a:rPr lang="ro-RO" sz="1600" dirty="0">
                <a:latin typeface="Times New Roman" panose="02020603050405020304" pitchFamily="18" charset="0"/>
                <a:ea typeface="Calibri" panose="020F0502020204030204" pitchFamily="34" charset="0"/>
                <a:cs typeface="Times New Roman" panose="02020603050405020304" pitchFamily="18" charset="0"/>
              </a:rPr>
              <a:t>        Facultatea Noastră are o tradiție importantă în învățământul superior economic; numele acesteia s-a schimbat, pe parcursul celor peste cinci decenii de existență, iar din anul 2003 suntem Facultatea de Economie Agroalimentară și a Mediului. Î</a:t>
            </a:r>
            <a:r>
              <a:rPr lang="en-US" sz="1600" dirty="0">
                <a:latin typeface="Times New Roman" panose="02020603050405020304" pitchFamily="18" charset="0"/>
                <a:ea typeface="Calibri" panose="020F0502020204030204" pitchFamily="34" charset="0"/>
                <a:cs typeface="Times New Roman" panose="02020603050405020304" pitchFamily="18" charset="0"/>
              </a:rPr>
              <a:t>n prezent, în Academia de Studii Economice din București, suntem una dintre facultățile care</a:t>
            </a:r>
            <a:r>
              <a:rPr lang="ro-RO" sz="1600" dirty="0">
                <a:latin typeface="Times New Roman" panose="02020603050405020304" pitchFamily="18" charset="0"/>
                <a:ea typeface="Calibri" panose="020F0502020204030204" pitchFamily="34" charset="0"/>
                <a:cs typeface="Times New Roman" panose="02020603050405020304" pitchFamily="18" charset="0"/>
              </a:rPr>
              <a:t> asigură, prin programele oferite la nivelul celor trei cicluri de studii universitare – licență, masterat și doctorat, formarea academică de calitate a viitorilor specialiști implicați în dezvoltarea unor sectoare prioritare ale economiei românești.</a:t>
            </a:r>
          </a:p>
          <a:p>
            <a:pPr algn="just">
              <a:lnSpc>
                <a:spcPct val="107000"/>
              </a:lnSpc>
            </a:pP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Comunitatea </a:t>
            </a:r>
            <a:r>
              <a:rPr lang="ro-RO" sz="1600" dirty="0">
                <a:latin typeface="Times New Roman" panose="02020603050405020304" pitchFamily="18" charset="0"/>
                <a:ea typeface="Calibri" panose="020F0502020204030204" pitchFamily="34" charset="0"/>
                <a:cs typeface="Times New Roman" panose="02020603050405020304" pitchFamily="18" charset="0"/>
              </a:rPr>
              <a:t>Facultății Noastre</a:t>
            </a:r>
            <a:r>
              <a:rPr lang="en-US" sz="1600" dirty="0">
                <a:latin typeface="Times New Roman" panose="02020603050405020304" pitchFamily="18" charset="0"/>
                <a:ea typeface="Calibri" panose="020F0502020204030204" pitchFamily="34" charset="0"/>
                <a:cs typeface="Times New Roman" panose="02020603050405020304" pitchFamily="18" charset="0"/>
              </a:rPr>
              <a:t> se dezvoltă, în prezent, firesc și sustenabil</a:t>
            </a:r>
            <a:r>
              <a:rPr lang="ro-RO" sz="1600" dirty="0">
                <a:latin typeface="Times New Roman" panose="02020603050405020304" pitchFamily="18" charset="0"/>
                <a:ea typeface="Calibri" panose="020F0502020204030204" pitchFamily="34" charset="0"/>
                <a:cs typeface="Times New Roman" panose="02020603050405020304" pitchFamily="18" charset="0"/>
              </a:rPr>
              <a:t>. Alături de studenți și cadre didactice se află partenerii noștri din mediul economico-social, a căror contribuție la facilitarea adaptării absolvenților la exigențele pieței muncii este foarte importantă. </a:t>
            </a:r>
          </a:p>
          <a:p>
            <a:pPr algn="just">
              <a:lnSpc>
                <a:spcPct val="107000"/>
              </a:lnSpc>
            </a:pPr>
            <a:r>
              <a:rPr lang="ro-RO" sz="16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reptunghi 15">
            <a:extLst>
              <a:ext uri="{FF2B5EF4-FFF2-40B4-BE49-F238E27FC236}">
                <a16:creationId xmlns:a16="http://schemas.microsoft.com/office/drawing/2014/main" id="{322DAC2A-261F-4CAC-AE27-A936977CB608}"/>
              </a:ext>
            </a:extLst>
          </p:cNvPr>
          <p:cNvSpPr/>
          <p:nvPr/>
        </p:nvSpPr>
        <p:spPr>
          <a:xfrm>
            <a:off x="5789611" y="6261099"/>
            <a:ext cx="6477001" cy="619272"/>
          </a:xfrm>
          <a:prstGeom prst="rect">
            <a:avLst/>
          </a:prstGeom>
        </p:spPr>
        <p:txBody>
          <a:bodyPr wrap="square">
            <a:spAutoFit/>
          </a:bodyPr>
          <a:lstStyle/>
          <a:p>
            <a:pPr algn="just">
              <a:lnSpc>
                <a:spcPct val="107000"/>
              </a:lnSpc>
            </a:pPr>
            <a:r>
              <a:rPr lang="ro-RO" sz="1600" i="1" dirty="0">
                <a:latin typeface="Times New Roman" panose="02020603050405020304" pitchFamily="18" charset="0"/>
                <a:ea typeface="Calibri" panose="020F0502020204030204" pitchFamily="34" charset="0"/>
                <a:cs typeface="Times New Roman" panose="02020603050405020304" pitchFamily="18" charset="0"/>
              </a:rPr>
              <a:t>Prof. univ. dr. Mirela STOIAN </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ro-RO" sz="1600" b="1" i="1" dirty="0">
                <a:latin typeface="Times New Roman" panose="02020603050405020304" pitchFamily="18" charset="0"/>
                <a:ea typeface="Calibri" panose="020F0502020204030204" pitchFamily="34" charset="0"/>
                <a:cs typeface="Times New Roman" panose="02020603050405020304" pitchFamily="18" charset="0"/>
              </a:rPr>
              <a:t>Decan al Facultății de Economie Agroalimentară și a Mediului</a:t>
            </a:r>
            <a:endParaRPr lang="ro-RO" sz="1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28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8102BAB-8320-475D-BE0D-8EA35CEFF544}"/>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3" name="Conector drept 2">
            <a:extLst>
              <a:ext uri="{FF2B5EF4-FFF2-40B4-BE49-F238E27FC236}">
                <a16:creationId xmlns:a16="http://schemas.microsoft.com/office/drawing/2014/main" id="{C2B97526-285C-435D-B9D4-EA5FA9552EE2}"/>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4" name="Imagine 3">
            <a:extLst>
              <a:ext uri="{FF2B5EF4-FFF2-40B4-BE49-F238E27FC236}">
                <a16:creationId xmlns:a16="http://schemas.microsoft.com/office/drawing/2014/main" id="{5307BDBF-DCD8-42CB-9CAB-478851AD9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5" name="Imagine 4" descr="O imagine care conține text, miniatură&#10;&#10;Descriere generată automat">
            <a:extLst>
              <a:ext uri="{FF2B5EF4-FFF2-40B4-BE49-F238E27FC236}">
                <a16:creationId xmlns:a16="http://schemas.microsoft.com/office/drawing/2014/main" id="{1DC44238-339C-469F-BB3D-1F1AE1B5DA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7" name="Titlu 12">
            <a:extLst>
              <a:ext uri="{FF2B5EF4-FFF2-40B4-BE49-F238E27FC236}">
                <a16:creationId xmlns:a16="http://schemas.microsoft.com/office/drawing/2014/main" id="{489A9A78-1253-4EAA-9F87-07BF1F0615D8}"/>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Comunitatea EAM, 2022-2023</a:t>
            </a:r>
          </a:p>
        </p:txBody>
      </p:sp>
      <p:sp>
        <p:nvSpPr>
          <p:cNvPr id="8" name="Dreptunghi 7">
            <a:extLst>
              <a:ext uri="{FF2B5EF4-FFF2-40B4-BE49-F238E27FC236}">
                <a16:creationId xmlns:a16="http://schemas.microsoft.com/office/drawing/2014/main" id="{11054CD4-62E8-44A9-8957-6FF3BF2B8FEF}"/>
              </a:ext>
            </a:extLst>
          </p:cNvPr>
          <p:cNvSpPr/>
          <p:nvPr/>
        </p:nvSpPr>
        <p:spPr>
          <a:xfrm>
            <a:off x="4799012" y="1524000"/>
            <a:ext cx="7086600" cy="4247317"/>
          </a:xfrm>
          <a:prstGeom prst="rect">
            <a:avLst/>
          </a:prstGeom>
        </p:spPr>
        <p:txBody>
          <a:bodyPr wrap="square">
            <a:spAutoFit/>
          </a:bodyPr>
          <a:lstStyle/>
          <a:p>
            <a:pPr indent="457200" algn="just">
              <a:lnSpc>
                <a:spcPct val="150000"/>
              </a:lnSpc>
            </a:pP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a:p>
            <a:pPr indent="457200" algn="just">
              <a:lnSpc>
                <a:spcPct val="150000"/>
              </a:lnSpc>
            </a:pPr>
            <a:r>
              <a:rPr lang="en-US" sz="2000" dirty="0">
                <a:latin typeface="Times New Roman" panose="02020603050405020304" pitchFamily="18" charset="0"/>
                <a:ea typeface="PMingLiU" panose="02020500000000000000" pitchFamily="18" charset="-120"/>
                <a:cs typeface="Times New Roman" panose="02020603050405020304" pitchFamily="18" charset="0"/>
              </a:rPr>
              <a:t>⇨ </a:t>
            </a:r>
            <a:r>
              <a:rPr lang="ro-RO" sz="2000" dirty="0">
                <a:solidFill>
                  <a:schemeClr val="bg1"/>
                </a:solidFill>
                <a:highlight>
                  <a:srgbClr val="FFFF00"/>
                </a:highlight>
                <a:latin typeface="Times New Roman" panose="02020603050405020304" pitchFamily="18" charset="0"/>
                <a:ea typeface="PMingLiU" panose="02020500000000000000" pitchFamily="18" charset="-120"/>
                <a:cs typeface="Times New Roman" panose="02020603050405020304" pitchFamily="18" charset="0"/>
              </a:rPr>
              <a:t>1288</a:t>
            </a:r>
            <a:r>
              <a:rPr lang="en-US" sz="2000" dirty="0">
                <a:latin typeface="Times New Roman" panose="02020603050405020304" pitchFamily="18" charset="0"/>
                <a:ea typeface="PMingLiU" panose="02020500000000000000" pitchFamily="18" charset="-120"/>
                <a:cs typeface="Times New Roman" panose="02020603050405020304" pitchFamily="18" charset="0"/>
              </a:rPr>
              <a:t> studenti (licență, masterat, doctorat)</a:t>
            </a: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a:p>
            <a:pPr indent="457200" algn="just">
              <a:lnSpc>
                <a:spcPct val="150000"/>
              </a:lnSpc>
            </a:pP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a:p>
            <a:pPr indent="457200" algn="just">
              <a:lnSpc>
                <a:spcPct val="150000"/>
              </a:lnSpc>
            </a:pPr>
            <a:r>
              <a:rPr lang="en-US" sz="2000" dirty="0">
                <a:latin typeface="Times New Roman" panose="02020603050405020304" pitchFamily="18" charset="0"/>
                <a:ea typeface="PMingLiU" panose="02020500000000000000" pitchFamily="18" charset="-120"/>
                <a:cs typeface="Times New Roman" panose="02020603050405020304" pitchFamily="18" charset="0"/>
              </a:rPr>
              <a:t>⇨ </a:t>
            </a:r>
            <a:r>
              <a:rPr lang="ro-RO" sz="2000" dirty="0">
                <a:solidFill>
                  <a:schemeClr val="bg1"/>
                </a:solidFill>
                <a:highlight>
                  <a:srgbClr val="FFFF00"/>
                </a:highlight>
                <a:latin typeface="Times New Roman" panose="02020603050405020304" pitchFamily="18" charset="0"/>
                <a:ea typeface="PMingLiU" panose="02020500000000000000" pitchFamily="18" charset="-120"/>
                <a:cs typeface="Times New Roman" panose="02020603050405020304" pitchFamily="18" charset="0"/>
              </a:rPr>
              <a:t>46</a:t>
            </a:r>
            <a:r>
              <a:rPr lang="en-US" sz="2000" dirty="0">
                <a:latin typeface="Times New Roman" panose="02020603050405020304" pitchFamily="18" charset="0"/>
                <a:ea typeface="PMingLiU" panose="02020500000000000000" pitchFamily="18" charset="-120"/>
                <a:cs typeface="Times New Roman" panose="02020603050405020304" pitchFamily="18" charset="0"/>
              </a:rPr>
              <a:t> cadre didactice titulare în cele 2 departamente ale Facultății, la care se adaugă cadrele didactice titulare în celelalte departamente ale ASE, care desfășoară activități didactice în Facultatea EAM</a:t>
            </a: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a:p>
            <a:pPr indent="457200" algn="just">
              <a:lnSpc>
                <a:spcPct val="150000"/>
              </a:lnSpc>
            </a:pPr>
            <a:endParaRPr lang="ro-RO" sz="2000" dirty="0">
              <a:latin typeface="Times New Roman" panose="02020603050405020304" pitchFamily="18" charset="0"/>
              <a:ea typeface="PMingLiU" panose="02020500000000000000" pitchFamily="18" charset="-120"/>
              <a:cs typeface="Times New Roman" panose="02020603050405020304" pitchFamily="18" charset="0"/>
            </a:endParaRPr>
          </a:p>
          <a:p>
            <a:pPr indent="457200" algn="just">
              <a:lnSpc>
                <a:spcPct val="150000"/>
              </a:lnSpc>
            </a:pPr>
            <a:r>
              <a:rPr lang="en-US" sz="2000" dirty="0">
                <a:latin typeface="Times New Roman" panose="02020603050405020304" pitchFamily="18" charset="0"/>
                <a:ea typeface="PMingLiU" panose="02020500000000000000" pitchFamily="18" charset="-120"/>
                <a:cs typeface="Times New Roman" panose="02020603050405020304" pitchFamily="18" charset="0"/>
              </a:rPr>
              <a:t>⇨</a:t>
            </a:r>
            <a:r>
              <a:rPr lang="ro-RO" sz="2000" dirty="0">
                <a:latin typeface="Times New Roman" panose="02020603050405020304" pitchFamily="18" charset="0"/>
                <a:ea typeface="PMingLiU" panose="02020500000000000000" pitchFamily="18" charset="-120"/>
                <a:cs typeface="Times New Roman" panose="02020603050405020304" pitchFamily="18" charset="0"/>
              </a:rPr>
              <a:t> </a:t>
            </a:r>
            <a:r>
              <a:rPr lang="ro-RO" sz="2000" dirty="0">
                <a:solidFill>
                  <a:schemeClr val="bg1"/>
                </a:solidFill>
                <a:highlight>
                  <a:srgbClr val="FFFF00"/>
                </a:highlight>
                <a:latin typeface="Times New Roman" panose="02020603050405020304" pitchFamily="18" charset="0"/>
                <a:ea typeface="PMingLiU" panose="02020500000000000000" pitchFamily="18" charset="-120"/>
                <a:cs typeface="Times New Roman" panose="02020603050405020304" pitchFamily="18" charset="0"/>
              </a:rPr>
              <a:t>45</a:t>
            </a:r>
            <a:r>
              <a:rPr lang="ro-RO" sz="2000" dirty="0">
                <a:latin typeface="Times New Roman" panose="02020603050405020304" pitchFamily="18" charset="0"/>
                <a:ea typeface="PMingLiU" panose="02020500000000000000" pitchFamily="18" charset="-120"/>
                <a:cs typeface="Times New Roman" panose="02020603050405020304" pitchFamily="18" charset="0"/>
              </a:rPr>
              <a:t> organizații partenere</a:t>
            </a:r>
          </a:p>
        </p:txBody>
      </p:sp>
      <p:pic>
        <p:nvPicPr>
          <p:cNvPr id="10" name="Imagine 9" descr="O imagine care conține cer, persoană, exterior, persoane&#10;&#10;Descriere generată automat">
            <a:extLst>
              <a:ext uri="{FF2B5EF4-FFF2-40B4-BE49-F238E27FC236}">
                <a16:creationId xmlns:a16="http://schemas.microsoft.com/office/drawing/2014/main" id="{D0D3BD15-CD44-42D1-8FD4-4ECE3A5B58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12" y="2209800"/>
            <a:ext cx="4343400" cy="2971800"/>
          </a:xfrm>
          <a:prstGeom prst="rect">
            <a:avLst/>
          </a:prstGeom>
          <a:ln>
            <a:noFill/>
          </a:ln>
          <a:effectLst>
            <a:softEdge rad="112500"/>
          </a:effectLst>
        </p:spPr>
      </p:pic>
    </p:spTree>
    <p:extLst>
      <p:ext uri="{BB962C8B-B14F-4D97-AF65-F5344CB8AC3E}">
        <p14:creationId xmlns:p14="http://schemas.microsoft.com/office/powerpoint/2010/main" val="77223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reptunghi 8">
            <a:extLst>
              <a:ext uri="{FF2B5EF4-FFF2-40B4-BE49-F238E27FC236}">
                <a16:creationId xmlns:a16="http://schemas.microsoft.com/office/drawing/2014/main" id="{4C2BCB5C-49BD-46CC-98E0-D1EFA8048225}"/>
              </a:ext>
            </a:extLst>
          </p:cNvPr>
          <p:cNvSpPr/>
          <p:nvPr/>
        </p:nvSpPr>
        <p:spPr>
          <a:xfrm>
            <a:off x="0" y="596901"/>
            <a:ext cx="12188825" cy="533398"/>
          </a:xfrm>
          <a:prstGeom prst="rect">
            <a:avLst/>
          </a:prstGeom>
          <a:solidFill>
            <a:srgbClr val="5B7F8B"/>
          </a:solidFill>
          <a:ln>
            <a:solidFill>
              <a:srgbClr val="5B7F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10" name="Conector drept 9">
            <a:extLst>
              <a:ext uri="{FF2B5EF4-FFF2-40B4-BE49-F238E27FC236}">
                <a16:creationId xmlns:a16="http://schemas.microsoft.com/office/drawing/2014/main" id="{897C2ADF-4E5A-48C8-A132-6B730C788671}"/>
              </a:ext>
            </a:extLst>
          </p:cNvPr>
          <p:cNvCxnSpPr>
            <a:cxnSpLocks/>
          </p:cNvCxnSpPr>
          <p:nvPr/>
        </p:nvCxnSpPr>
        <p:spPr>
          <a:xfrm>
            <a:off x="-1" y="533400"/>
            <a:ext cx="12188825" cy="0"/>
          </a:xfrm>
          <a:prstGeom prst="line">
            <a:avLst/>
          </a:prstGeom>
          <a:ln>
            <a:solidFill>
              <a:srgbClr val="5B7F8B"/>
            </a:solidFill>
          </a:ln>
        </p:spPr>
        <p:style>
          <a:lnRef idx="3">
            <a:schemeClr val="dk1"/>
          </a:lnRef>
          <a:fillRef idx="0">
            <a:schemeClr val="dk1"/>
          </a:fillRef>
          <a:effectRef idx="2">
            <a:schemeClr val="dk1"/>
          </a:effectRef>
          <a:fontRef idx="minor">
            <a:schemeClr val="tx1"/>
          </a:fontRef>
        </p:style>
      </p:cxnSp>
      <p:pic>
        <p:nvPicPr>
          <p:cNvPr id="11" name="Imagine 10">
            <a:extLst>
              <a:ext uri="{FF2B5EF4-FFF2-40B4-BE49-F238E27FC236}">
                <a16:creationId xmlns:a16="http://schemas.microsoft.com/office/drawing/2014/main" id="{CE28D1A2-EF75-4A1D-B86F-B8FACC6AE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613" y="622299"/>
            <a:ext cx="636816" cy="495301"/>
          </a:xfrm>
          <a:prstGeom prst="rect">
            <a:avLst/>
          </a:prstGeom>
        </p:spPr>
      </p:pic>
      <p:pic>
        <p:nvPicPr>
          <p:cNvPr id="12" name="Imagine 11" descr="O imagine care conține text, miniatură&#10;&#10;Descriere generată automat">
            <a:extLst>
              <a:ext uri="{FF2B5EF4-FFF2-40B4-BE49-F238E27FC236}">
                <a16:creationId xmlns:a16="http://schemas.microsoft.com/office/drawing/2014/main" id="{DD97DB00-7BCA-49B3-943B-A450BF2B1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678" y="683146"/>
            <a:ext cx="896327" cy="335510"/>
          </a:xfrm>
          <a:prstGeom prst="rect">
            <a:avLst/>
          </a:prstGeom>
        </p:spPr>
      </p:pic>
      <p:sp>
        <p:nvSpPr>
          <p:cNvPr id="14" name="Titlu 12">
            <a:extLst>
              <a:ext uri="{FF2B5EF4-FFF2-40B4-BE49-F238E27FC236}">
                <a16:creationId xmlns:a16="http://schemas.microsoft.com/office/drawing/2014/main" id="{07FD0596-28F4-4F73-A37F-EC0C0C36B6BC}"/>
              </a:ext>
            </a:extLst>
          </p:cNvPr>
          <p:cNvSpPr txBox="1">
            <a:spLocks/>
          </p:cNvSpPr>
          <p:nvPr/>
        </p:nvSpPr>
        <p:spPr>
          <a:xfrm>
            <a:off x="1217611" y="596901"/>
            <a:ext cx="9144001" cy="1219200"/>
          </a:xfrm>
          <a:prstGeom prst="rect">
            <a:avLst/>
          </a:prstGeom>
        </p:spPr>
        <p:txBody>
          <a:bodyPr rtlCol="0"/>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mj-cs"/>
              </a:defRPr>
            </a:lvl1pPr>
          </a:lstStyle>
          <a:p>
            <a:r>
              <a:rPr lang="ro-RO" dirty="0">
                <a:latin typeface="Times New Roman" panose="02020603050405020304" pitchFamily="18" charset="0"/>
                <a:cs typeface="Times New Roman" panose="02020603050405020304" pitchFamily="18" charset="0"/>
              </a:rPr>
              <a:t>Cadre didactice</a:t>
            </a:r>
            <a:r>
              <a:rPr lang="en-US" dirty="0">
                <a:latin typeface="Times New Roman" panose="02020603050405020304" pitchFamily="18" charset="0"/>
                <a:cs typeface="Times New Roman" panose="02020603050405020304" pitchFamily="18" charset="0"/>
              </a:rPr>
              <a:t> EAM</a:t>
            </a:r>
            <a:endParaRPr lang="ro-RO" dirty="0">
              <a:latin typeface="Times New Roman" panose="02020603050405020304" pitchFamily="18" charset="0"/>
              <a:cs typeface="Times New Roman" panose="02020603050405020304" pitchFamily="18" charset="0"/>
            </a:endParaRPr>
          </a:p>
        </p:txBody>
      </p:sp>
      <p:pic>
        <p:nvPicPr>
          <p:cNvPr id="23" name="Imagine 22" descr="O imagine care conține persoană, bărbat, îmbrăcăminte, purtând&#10;&#10;Descriere generată automat">
            <a:extLst>
              <a:ext uri="{FF2B5EF4-FFF2-40B4-BE49-F238E27FC236}">
                <a16:creationId xmlns:a16="http://schemas.microsoft.com/office/drawing/2014/main" id="{29F7E140-630A-495D-8C91-A4BFDFB9B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570" y="5026918"/>
            <a:ext cx="1892808" cy="1261872"/>
          </a:xfrm>
          <a:prstGeom prst="ellipse">
            <a:avLst/>
          </a:prstGeom>
          <a:ln>
            <a:noFill/>
          </a:ln>
          <a:effectLst>
            <a:softEdge rad="112500"/>
          </a:effectLst>
        </p:spPr>
      </p:pic>
      <p:pic>
        <p:nvPicPr>
          <p:cNvPr id="25" name="Imagine 24" descr="O imagine care conține persoană, îmbrăcăminte, postură&#10;&#10;Descriere generată automat">
            <a:extLst>
              <a:ext uri="{FF2B5EF4-FFF2-40B4-BE49-F238E27FC236}">
                <a16:creationId xmlns:a16="http://schemas.microsoft.com/office/drawing/2014/main" id="{5675B98B-418D-4612-9005-A1B32D34FB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9993" y="4980789"/>
            <a:ext cx="1892808" cy="1261872"/>
          </a:xfrm>
          <a:prstGeom prst="ellipse">
            <a:avLst/>
          </a:prstGeom>
          <a:ln>
            <a:noFill/>
          </a:ln>
          <a:effectLst>
            <a:softEdge rad="112500"/>
          </a:effectLst>
        </p:spPr>
      </p:pic>
      <p:pic>
        <p:nvPicPr>
          <p:cNvPr id="29" name="Imagine 28" descr="O imagine care conține persoană, costum, îmbrăcăminte, bărbat&#10;&#10;Descriere generată automat">
            <a:extLst>
              <a:ext uri="{FF2B5EF4-FFF2-40B4-BE49-F238E27FC236}">
                <a16:creationId xmlns:a16="http://schemas.microsoft.com/office/drawing/2014/main" id="{B9C50328-D33A-4FAB-9BDF-17DE97D225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0631" y="5005456"/>
            <a:ext cx="1892808" cy="1261872"/>
          </a:xfrm>
          <a:prstGeom prst="ellipse">
            <a:avLst/>
          </a:prstGeom>
          <a:ln>
            <a:noFill/>
          </a:ln>
          <a:effectLst>
            <a:softEdge rad="112500"/>
          </a:effectLst>
        </p:spPr>
      </p:pic>
      <p:pic>
        <p:nvPicPr>
          <p:cNvPr id="33" name="Imagine 32" descr="O imagine care conține persoană, îmbrăcăminte, zâmbitor, postură&#10;&#10;Descriere generată automat">
            <a:extLst>
              <a:ext uri="{FF2B5EF4-FFF2-40B4-BE49-F238E27FC236}">
                <a16:creationId xmlns:a16="http://schemas.microsoft.com/office/drawing/2014/main" id="{88CD4CF4-0CF7-4BD1-A76A-BCCFB3A623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0854" y="1217959"/>
            <a:ext cx="1892808" cy="1261872"/>
          </a:xfrm>
          <a:prstGeom prst="ellipse">
            <a:avLst/>
          </a:prstGeom>
          <a:ln>
            <a:noFill/>
          </a:ln>
          <a:effectLst>
            <a:softEdge rad="112500"/>
          </a:effectLst>
        </p:spPr>
      </p:pic>
      <p:pic>
        <p:nvPicPr>
          <p:cNvPr id="37" name="Imagine 36" descr="O imagine care conține persoană, îmbrăcăminte, zâmbitor, postură&#10;&#10;Descriere generată automat">
            <a:extLst>
              <a:ext uri="{FF2B5EF4-FFF2-40B4-BE49-F238E27FC236}">
                <a16:creationId xmlns:a16="http://schemas.microsoft.com/office/drawing/2014/main" id="{954536C5-A5F1-4959-A92F-CCDCE05D93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4" y="5086391"/>
            <a:ext cx="1892808" cy="1261872"/>
          </a:xfrm>
          <a:prstGeom prst="ellipse">
            <a:avLst/>
          </a:prstGeom>
          <a:ln>
            <a:noFill/>
          </a:ln>
          <a:effectLst>
            <a:softEdge rad="112500"/>
          </a:effectLst>
        </p:spPr>
      </p:pic>
      <p:pic>
        <p:nvPicPr>
          <p:cNvPr id="43" name="Imagine 42" descr="O imagine care conține persoană, ochelari, în picioare, purtând&#10;&#10;Descriere generată automat">
            <a:extLst>
              <a:ext uri="{FF2B5EF4-FFF2-40B4-BE49-F238E27FC236}">
                <a16:creationId xmlns:a16="http://schemas.microsoft.com/office/drawing/2014/main" id="{1569B758-28EC-4640-AD00-5AB32F5FC2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55936" y="3211719"/>
            <a:ext cx="1892808" cy="1261872"/>
          </a:xfrm>
          <a:prstGeom prst="ellipse">
            <a:avLst/>
          </a:prstGeom>
          <a:ln>
            <a:noFill/>
          </a:ln>
          <a:effectLst>
            <a:softEdge rad="112500"/>
          </a:effectLst>
        </p:spPr>
      </p:pic>
      <p:pic>
        <p:nvPicPr>
          <p:cNvPr id="45" name="Imagine 44" descr="O imagine care conține persoană&#10;&#10;Descriere generată automat">
            <a:extLst>
              <a:ext uri="{FF2B5EF4-FFF2-40B4-BE49-F238E27FC236}">
                <a16:creationId xmlns:a16="http://schemas.microsoft.com/office/drawing/2014/main" id="{3D3C4407-441B-4948-9314-63F5F2AA3B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98104" y="4972094"/>
            <a:ext cx="1892808" cy="1261872"/>
          </a:xfrm>
          <a:prstGeom prst="ellipse">
            <a:avLst/>
          </a:prstGeom>
          <a:ln>
            <a:noFill/>
          </a:ln>
          <a:effectLst>
            <a:softEdge rad="112500"/>
          </a:effectLst>
        </p:spPr>
      </p:pic>
      <p:pic>
        <p:nvPicPr>
          <p:cNvPr id="67" name="Imagine 66" descr="O imagine care conține persoană, îmbrăcăminte, zâmbitor&#10;&#10;Descriere generată automat">
            <a:extLst>
              <a:ext uri="{FF2B5EF4-FFF2-40B4-BE49-F238E27FC236}">
                <a16:creationId xmlns:a16="http://schemas.microsoft.com/office/drawing/2014/main" id="{D56511F5-5623-422A-955A-D6E040DA7A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79275" y="1252605"/>
            <a:ext cx="1892808" cy="1261872"/>
          </a:xfrm>
          <a:prstGeom prst="ellipse">
            <a:avLst/>
          </a:prstGeom>
          <a:ln>
            <a:noFill/>
          </a:ln>
          <a:effectLst>
            <a:softEdge rad="112500"/>
          </a:effectLst>
        </p:spPr>
      </p:pic>
      <p:pic>
        <p:nvPicPr>
          <p:cNvPr id="69" name="Imagine 68" descr="O imagine care conține persoană, purtând&#10;&#10;Descriere generată automat">
            <a:extLst>
              <a:ext uri="{FF2B5EF4-FFF2-40B4-BE49-F238E27FC236}">
                <a16:creationId xmlns:a16="http://schemas.microsoft.com/office/drawing/2014/main" id="{549DE7BD-7914-47E6-AB51-D6AF440B9A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9660" y="1215232"/>
            <a:ext cx="1892808" cy="1261872"/>
          </a:xfrm>
          <a:prstGeom prst="ellipse">
            <a:avLst/>
          </a:prstGeom>
          <a:ln>
            <a:noFill/>
          </a:ln>
          <a:effectLst>
            <a:softEdge rad="112500"/>
          </a:effectLst>
        </p:spPr>
      </p:pic>
      <p:sp>
        <p:nvSpPr>
          <p:cNvPr id="110" name="CasetăText 109">
            <a:extLst>
              <a:ext uri="{FF2B5EF4-FFF2-40B4-BE49-F238E27FC236}">
                <a16:creationId xmlns:a16="http://schemas.microsoft.com/office/drawing/2014/main" id="{71798A3B-A542-4FC6-B099-106A8A88FEDC}"/>
              </a:ext>
            </a:extLst>
          </p:cNvPr>
          <p:cNvSpPr txBox="1"/>
          <p:nvPr/>
        </p:nvSpPr>
        <p:spPr>
          <a:xfrm>
            <a:off x="1849174" y="2488689"/>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Prof.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Stoian Mirela</a:t>
            </a:r>
          </a:p>
        </p:txBody>
      </p:sp>
      <p:sp>
        <p:nvSpPr>
          <p:cNvPr id="111" name="CasetăText 110">
            <a:extLst>
              <a:ext uri="{FF2B5EF4-FFF2-40B4-BE49-F238E27FC236}">
                <a16:creationId xmlns:a16="http://schemas.microsoft.com/office/drawing/2014/main" id="{D307B89F-02CD-4E07-AEB2-FA2013337903}"/>
              </a:ext>
            </a:extLst>
          </p:cNvPr>
          <p:cNvSpPr txBox="1"/>
          <p:nvPr/>
        </p:nvSpPr>
        <p:spPr>
          <a:xfrm>
            <a:off x="3471059" y="2526062"/>
            <a:ext cx="2856505"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P</a:t>
            </a:r>
            <a:r>
              <a:rPr lang="ro-RO" sz="1400" b="1" dirty="0">
                <a:latin typeface="Times New Roman" panose="02020603050405020304" pitchFamily="18" charset="0"/>
                <a:cs typeface="Times New Roman" panose="02020603050405020304" pitchFamily="18" charset="0"/>
              </a:rPr>
              <a:t>rof.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 Rădulescu </a:t>
            </a:r>
          </a:p>
          <a:p>
            <a:pPr algn="ctr"/>
            <a:r>
              <a:rPr lang="ro-RO" sz="1400" b="1" dirty="0">
                <a:latin typeface="Times New Roman" panose="02020603050405020304" pitchFamily="18" charset="0"/>
                <a:cs typeface="Times New Roman" panose="02020603050405020304" pitchFamily="18" charset="0"/>
              </a:rPr>
              <a:t> Carmen Valentina</a:t>
            </a:r>
          </a:p>
        </p:txBody>
      </p:sp>
      <p:sp>
        <p:nvSpPr>
          <p:cNvPr id="112" name="CasetăText 111">
            <a:extLst>
              <a:ext uri="{FF2B5EF4-FFF2-40B4-BE49-F238E27FC236}">
                <a16:creationId xmlns:a16="http://schemas.microsoft.com/office/drawing/2014/main" id="{22C06169-3A49-4FB9-BEDB-8452E1495901}"/>
              </a:ext>
            </a:extLst>
          </p:cNvPr>
          <p:cNvSpPr txBox="1"/>
          <p:nvPr/>
        </p:nvSpPr>
        <p:spPr>
          <a:xfrm>
            <a:off x="8095690" y="6242931"/>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Ştefan Marcela</a:t>
            </a:r>
          </a:p>
        </p:txBody>
      </p:sp>
      <p:sp>
        <p:nvSpPr>
          <p:cNvPr id="113" name="CasetăText 112">
            <a:extLst>
              <a:ext uri="{FF2B5EF4-FFF2-40B4-BE49-F238E27FC236}">
                <a16:creationId xmlns:a16="http://schemas.microsoft.com/office/drawing/2014/main" id="{930D9B13-2861-40E9-96FC-FDEA9ED3C505}"/>
              </a:ext>
            </a:extLst>
          </p:cNvPr>
          <p:cNvSpPr txBox="1"/>
          <p:nvPr/>
        </p:nvSpPr>
        <p:spPr>
          <a:xfrm>
            <a:off x="5984186" y="2512233"/>
            <a:ext cx="2013205" cy="738664"/>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Prof.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lvl="0" algn="ctr"/>
            <a:r>
              <a:rPr lang="ro-RO" sz="1400" b="1" dirty="0" smtClean="0">
                <a:solidFill>
                  <a:prstClr val="white"/>
                </a:solidFill>
                <a:latin typeface="Times New Roman" panose="02020603050405020304" pitchFamily="18" charset="0"/>
                <a:cs typeface="Times New Roman" panose="02020603050405020304" pitchFamily="18" charset="0"/>
              </a:rPr>
              <a:t>Lădaru </a:t>
            </a:r>
            <a:r>
              <a:rPr lang="ro-RO" sz="1400" b="1" dirty="0">
                <a:solidFill>
                  <a:prstClr val="white"/>
                </a:solidFill>
                <a:latin typeface="Times New Roman" panose="02020603050405020304" pitchFamily="18" charset="0"/>
                <a:cs typeface="Times New Roman" panose="02020603050405020304" pitchFamily="18" charset="0"/>
              </a:rPr>
              <a:t>Georgiana Raluca</a:t>
            </a:r>
          </a:p>
        </p:txBody>
      </p:sp>
      <p:sp>
        <p:nvSpPr>
          <p:cNvPr id="116" name="CasetăText 115">
            <a:extLst>
              <a:ext uri="{FF2B5EF4-FFF2-40B4-BE49-F238E27FC236}">
                <a16:creationId xmlns:a16="http://schemas.microsoft.com/office/drawing/2014/main" id="{06354543-F64D-4F23-B275-BD19333F35DE}"/>
              </a:ext>
            </a:extLst>
          </p:cNvPr>
          <p:cNvSpPr txBox="1"/>
          <p:nvPr/>
        </p:nvSpPr>
        <p:spPr>
          <a:xfrm>
            <a:off x="5939596" y="6258657"/>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Florentina Constantin</a:t>
            </a:r>
          </a:p>
        </p:txBody>
      </p:sp>
      <p:sp>
        <p:nvSpPr>
          <p:cNvPr id="117" name="CasetăText 116">
            <a:extLst>
              <a:ext uri="{FF2B5EF4-FFF2-40B4-BE49-F238E27FC236}">
                <a16:creationId xmlns:a16="http://schemas.microsoft.com/office/drawing/2014/main" id="{F26C8F91-A0FA-4DC5-8D54-5B706E563E2A}"/>
              </a:ext>
            </a:extLst>
          </p:cNvPr>
          <p:cNvSpPr txBox="1"/>
          <p:nvPr/>
        </p:nvSpPr>
        <p:spPr>
          <a:xfrm>
            <a:off x="2198381" y="6256586"/>
            <a:ext cx="2242418"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Anica Popa Liana Elena</a:t>
            </a:r>
          </a:p>
        </p:txBody>
      </p:sp>
      <p:sp>
        <p:nvSpPr>
          <p:cNvPr id="118" name="CasetăText 117">
            <a:extLst>
              <a:ext uri="{FF2B5EF4-FFF2-40B4-BE49-F238E27FC236}">
                <a16:creationId xmlns:a16="http://schemas.microsoft.com/office/drawing/2014/main" id="{C7DBF4DC-9793-43E2-865A-980C478DBAE1}"/>
              </a:ext>
            </a:extLst>
          </p:cNvPr>
          <p:cNvSpPr txBox="1"/>
          <p:nvPr/>
        </p:nvSpPr>
        <p:spPr>
          <a:xfrm>
            <a:off x="4081206" y="6275859"/>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Dobre Iuliana</a:t>
            </a:r>
          </a:p>
        </p:txBody>
      </p:sp>
      <p:sp>
        <p:nvSpPr>
          <p:cNvPr id="120" name="CasetăText 119">
            <a:extLst>
              <a:ext uri="{FF2B5EF4-FFF2-40B4-BE49-F238E27FC236}">
                <a16:creationId xmlns:a16="http://schemas.microsoft.com/office/drawing/2014/main" id="{D38B0661-D336-4CF0-92B7-853BABF903CD}"/>
              </a:ext>
            </a:extLst>
          </p:cNvPr>
          <p:cNvSpPr txBox="1"/>
          <p:nvPr/>
        </p:nvSpPr>
        <p:spPr>
          <a:xfrm>
            <a:off x="9464492" y="6200279"/>
            <a:ext cx="3145817" cy="523220"/>
          </a:xfrm>
          <a:prstGeom prst="rect">
            <a:avLst/>
          </a:prstGeom>
          <a:noFill/>
        </p:spPr>
        <p:txBody>
          <a:bodyPr wrap="square" rtlCol="0">
            <a:spAutoFit/>
          </a:bodyPr>
          <a:lstStyle/>
          <a:p>
            <a:pPr lvl="0" algn="ctr"/>
            <a:r>
              <a:rPr lang="ro-RO" sz="1400" b="1" dirty="0">
                <a:solidFill>
                  <a:prstClr val="white"/>
                </a:solidFill>
                <a:latin typeface="Times New Roman" panose="02020603050405020304" pitchFamily="18" charset="0"/>
                <a:cs typeface="Times New Roman" panose="02020603050405020304" pitchFamily="18" charset="0"/>
              </a:rPr>
              <a:t>Conf.</a:t>
            </a:r>
            <a:r>
              <a:rPr lang="en-US" sz="1400" b="1" dirty="0">
                <a:solidFill>
                  <a:prstClr val="white"/>
                </a:solidFill>
                <a:latin typeface="Times New Roman" panose="02020603050405020304" pitchFamily="18" charset="0"/>
                <a:cs typeface="Times New Roman" panose="02020603050405020304" pitchFamily="18" charset="0"/>
              </a:rPr>
              <a:t> U</a:t>
            </a:r>
            <a:r>
              <a:rPr lang="ro-RO" sz="1400" b="1" dirty="0">
                <a:solidFill>
                  <a:prstClr val="white"/>
                </a:solidFill>
                <a:latin typeface="Times New Roman" panose="02020603050405020304" pitchFamily="18" charset="0"/>
                <a:cs typeface="Times New Roman" panose="02020603050405020304" pitchFamily="18" charset="0"/>
              </a:rPr>
              <a:t>niv.</a:t>
            </a:r>
            <a:r>
              <a:rPr lang="en-US" sz="1400" b="1" dirty="0">
                <a:solidFill>
                  <a:prstClr val="white"/>
                </a:solidFill>
                <a:latin typeface="Times New Roman" panose="02020603050405020304" pitchFamily="18" charset="0"/>
                <a:cs typeface="Times New Roman" panose="02020603050405020304" pitchFamily="18" charset="0"/>
              </a:rPr>
              <a:t> D</a:t>
            </a:r>
            <a:r>
              <a:rPr lang="ro-RO" sz="1400" b="1" dirty="0">
                <a:solidFill>
                  <a:prstClr val="white"/>
                </a:solidFill>
                <a:latin typeface="Times New Roman" panose="02020603050405020304" pitchFamily="18" charset="0"/>
                <a:cs typeface="Times New Roman" panose="02020603050405020304" pitchFamily="18" charset="0"/>
              </a:rPr>
              <a:t>r.</a:t>
            </a:r>
            <a:r>
              <a:rPr lang="en-US" sz="1400" b="1" dirty="0">
                <a:solidFill>
                  <a:prstClr val="white"/>
                </a:solidFill>
                <a:latin typeface="Times New Roman" panose="02020603050405020304" pitchFamily="18" charset="0"/>
                <a:cs typeface="Times New Roman" panose="02020603050405020304" pitchFamily="18" charset="0"/>
              </a:rPr>
              <a:t> </a:t>
            </a:r>
            <a:endParaRPr lang="ro-RO" sz="1400" b="1" dirty="0" smtClean="0">
              <a:solidFill>
                <a:prstClr val="white"/>
              </a:solidFill>
              <a:latin typeface="Times New Roman" panose="02020603050405020304" pitchFamily="18" charset="0"/>
              <a:cs typeface="Times New Roman" panose="02020603050405020304" pitchFamily="18" charset="0"/>
            </a:endParaRPr>
          </a:p>
          <a:p>
            <a:pPr lvl="0" algn="ctr"/>
            <a:r>
              <a:rPr lang="ro-RO" sz="1400" b="1" dirty="0" smtClean="0">
                <a:solidFill>
                  <a:prstClr val="white"/>
                </a:solidFill>
                <a:latin typeface="Times New Roman" panose="02020603050405020304" pitchFamily="18" charset="0"/>
                <a:cs typeface="Times New Roman" panose="02020603050405020304" pitchFamily="18" charset="0"/>
              </a:rPr>
              <a:t>Trică </a:t>
            </a:r>
            <a:r>
              <a:rPr lang="ro-RO" sz="1400" b="1" dirty="0">
                <a:solidFill>
                  <a:prstClr val="white"/>
                </a:solidFill>
                <a:latin typeface="Times New Roman" panose="02020603050405020304" pitchFamily="18" charset="0"/>
                <a:cs typeface="Times New Roman" panose="02020603050405020304" pitchFamily="18" charset="0"/>
              </a:rPr>
              <a:t>Carmen Lenuța</a:t>
            </a:r>
            <a:endParaRPr lang="en-US" sz="1400" b="1" dirty="0">
              <a:solidFill>
                <a:prstClr val="white"/>
              </a:solidFill>
              <a:latin typeface="Times New Roman" panose="02020603050405020304" pitchFamily="18" charset="0"/>
              <a:cs typeface="Times New Roman" panose="02020603050405020304" pitchFamily="18" charset="0"/>
            </a:endParaRPr>
          </a:p>
        </p:txBody>
      </p:sp>
      <p:sp>
        <p:nvSpPr>
          <p:cNvPr id="123" name="CasetăText 122">
            <a:extLst>
              <a:ext uri="{FF2B5EF4-FFF2-40B4-BE49-F238E27FC236}">
                <a16:creationId xmlns:a16="http://schemas.microsoft.com/office/drawing/2014/main" id="{7830987E-BFA9-4E5B-B25F-ADA8DE4A0FF2}"/>
              </a:ext>
            </a:extLst>
          </p:cNvPr>
          <p:cNvSpPr txBox="1"/>
          <p:nvPr/>
        </p:nvSpPr>
        <p:spPr>
          <a:xfrm>
            <a:off x="-85839" y="6288110"/>
            <a:ext cx="2290681"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Conf.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NagyNovac Laura Elly</a:t>
            </a:r>
            <a:endParaRPr lang="en-US" sz="1400" b="1" dirty="0">
              <a:latin typeface="Times New Roman" panose="02020603050405020304" pitchFamily="18" charset="0"/>
              <a:cs typeface="Times New Roman" panose="02020603050405020304" pitchFamily="18" charset="0"/>
            </a:endParaRPr>
          </a:p>
        </p:txBody>
      </p:sp>
      <p:sp>
        <p:nvSpPr>
          <p:cNvPr id="124" name="CasetăText 123">
            <a:extLst>
              <a:ext uri="{FF2B5EF4-FFF2-40B4-BE49-F238E27FC236}">
                <a16:creationId xmlns:a16="http://schemas.microsoft.com/office/drawing/2014/main" id="{DDD3E40E-D0D0-4A94-A77E-A13653CF9A01}"/>
              </a:ext>
            </a:extLst>
          </p:cNvPr>
          <p:cNvSpPr txBox="1"/>
          <p:nvPr/>
        </p:nvSpPr>
        <p:spPr>
          <a:xfrm>
            <a:off x="-198671" y="4425568"/>
            <a:ext cx="2475126" cy="523220"/>
          </a:xfrm>
          <a:prstGeom prst="rect">
            <a:avLst/>
          </a:prstGeom>
          <a:noFill/>
        </p:spPr>
        <p:txBody>
          <a:bodyPr wrap="square" rtlCol="0">
            <a:spAutoFit/>
          </a:bodyPr>
          <a:lstStyle/>
          <a:p>
            <a:pPr lvl="0" algn="ctr"/>
            <a:r>
              <a:rPr lang="ro-RO" sz="1400" b="1">
                <a:solidFill>
                  <a:prstClr val="white"/>
                </a:solidFill>
                <a:latin typeface="Times New Roman" panose="02020603050405020304" pitchFamily="18" charset="0"/>
                <a:cs typeface="Times New Roman" panose="02020603050405020304" pitchFamily="18" charset="0"/>
              </a:rPr>
              <a:t>Prof.</a:t>
            </a:r>
            <a:r>
              <a:rPr lang="en-US" sz="1400" b="1">
                <a:solidFill>
                  <a:prstClr val="white"/>
                </a:solidFill>
                <a:latin typeface="Times New Roman" panose="02020603050405020304" pitchFamily="18" charset="0"/>
                <a:cs typeface="Times New Roman" panose="02020603050405020304" pitchFamily="18" charset="0"/>
              </a:rPr>
              <a:t> U</a:t>
            </a:r>
            <a:r>
              <a:rPr lang="ro-RO" sz="1400" b="1">
                <a:solidFill>
                  <a:prstClr val="white"/>
                </a:solidFill>
                <a:latin typeface="Times New Roman" panose="02020603050405020304" pitchFamily="18" charset="0"/>
                <a:cs typeface="Times New Roman" panose="02020603050405020304" pitchFamily="18" charset="0"/>
              </a:rPr>
              <a:t>niv.</a:t>
            </a:r>
            <a:r>
              <a:rPr lang="en-US" sz="1400" b="1">
                <a:solidFill>
                  <a:prstClr val="white"/>
                </a:solidFill>
                <a:latin typeface="Times New Roman" panose="02020603050405020304" pitchFamily="18" charset="0"/>
                <a:cs typeface="Times New Roman" panose="02020603050405020304" pitchFamily="18" charset="0"/>
              </a:rPr>
              <a:t> D</a:t>
            </a:r>
            <a:r>
              <a:rPr lang="ro-RO" sz="1400" b="1">
                <a:solidFill>
                  <a:prstClr val="white"/>
                </a:solidFill>
                <a:latin typeface="Times New Roman" panose="02020603050405020304" pitchFamily="18" charset="0"/>
                <a:cs typeface="Times New Roman" panose="02020603050405020304" pitchFamily="18" charset="0"/>
              </a:rPr>
              <a:t>r.</a:t>
            </a:r>
            <a:r>
              <a:rPr lang="en-US" sz="1400" b="1">
                <a:solidFill>
                  <a:prstClr val="white"/>
                </a:solidFill>
                <a:latin typeface="Times New Roman" panose="02020603050405020304" pitchFamily="18" charset="0"/>
                <a:cs typeface="Times New Roman" panose="02020603050405020304" pitchFamily="18" charset="0"/>
              </a:rPr>
              <a:t> </a:t>
            </a:r>
          </a:p>
          <a:p>
            <a:pPr lvl="0" algn="ctr"/>
            <a:r>
              <a:rPr lang="ro-RO" sz="1400" b="1">
                <a:solidFill>
                  <a:prstClr val="white"/>
                </a:solidFill>
                <a:latin typeface="Times New Roman" panose="02020603050405020304" pitchFamily="18" charset="0"/>
                <a:cs typeface="Times New Roman" panose="02020603050405020304" pitchFamily="18" charset="0"/>
              </a:rPr>
              <a:t>Dan Boboc</a:t>
            </a:r>
            <a:endParaRPr lang="ro-RO" sz="1400" b="1" dirty="0">
              <a:solidFill>
                <a:prstClr val="white"/>
              </a:solidFill>
              <a:latin typeface="Times New Roman" panose="02020603050405020304" pitchFamily="18" charset="0"/>
              <a:cs typeface="Times New Roman" panose="02020603050405020304" pitchFamily="18" charset="0"/>
            </a:endParaRPr>
          </a:p>
        </p:txBody>
      </p:sp>
      <p:pic>
        <p:nvPicPr>
          <p:cNvPr id="141" name="Imagine 140" descr="O imagine care conține persoană&#10;&#10;Descriere generată automat">
            <a:extLst>
              <a:ext uri="{FF2B5EF4-FFF2-40B4-BE49-F238E27FC236}">
                <a16:creationId xmlns:a16="http://schemas.microsoft.com/office/drawing/2014/main" id="{BBC09DA4-E591-4FD4-9188-5E6C6394513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22308" y="1226036"/>
            <a:ext cx="1892809" cy="1261872"/>
          </a:xfrm>
          <a:prstGeom prst="ellipse">
            <a:avLst/>
          </a:prstGeom>
          <a:ln>
            <a:noFill/>
          </a:ln>
          <a:effectLst>
            <a:softEdge rad="112500"/>
          </a:effectLst>
        </p:spPr>
      </p:pic>
      <p:pic>
        <p:nvPicPr>
          <p:cNvPr id="142" name="Imagine 141" descr="O imagine care conține persoană, îmbrăcăminte, femeie, zâmbitor&#10;&#10;Descriere generată automat">
            <a:extLst>
              <a:ext uri="{FF2B5EF4-FFF2-40B4-BE49-F238E27FC236}">
                <a16:creationId xmlns:a16="http://schemas.microsoft.com/office/drawing/2014/main" id="{2D2A9080-E8D3-4081-9CD4-B6131CA68F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09752" y="3288610"/>
            <a:ext cx="1892808" cy="1261872"/>
          </a:xfrm>
          <a:prstGeom prst="ellipse">
            <a:avLst/>
          </a:prstGeom>
          <a:ln>
            <a:noFill/>
          </a:ln>
          <a:effectLst>
            <a:softEdge rad="112500"/>
          </a:effectLst>
        </p:spPr>
      </p:pic>
      <p:pic>
        <p:nvPicPr>
          <p:cNvPr id="143" name="Imagine 142" descr="O imagine care conține persoană, îmbrăcăminte, bărbat, ochelari&#10;&#10;Descriere generată automat">
            <a:extLst>
              <a:ext uri="{FF2B5EF4-FFF2-40B4-BE49-F238E27FC236}">
                <a16:creationId xmlns:a16="http://schemas.microsoft.com/office/drawing/2014/main" id="{A3F9C5A1-5A47-4118-820E-69DFA7CDCC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42733" y="4894059"/>
            <a:ext cx="1892808" cy="1261872"/>
          </a:xfrm>
          <a:prstGeom prst="ellipse">
            <a:avLst/>
          </a:prstGeom>
          <a:ln>
            <a:noFill/>
          </a:ln>
          <a:effectLst>
            <a:softEdge rad="112500"/>
          </a:effectLst>
        </p:spPr>
      </p:pic>
      <p:sp>
        <p:nvSpPr>
          <p:cNvPr id="144" name="CasetăText 143">
            <a:extLst>
              <a:ext uri="{FF2B5EF4-FFF2-40B4-BE49-F238E27FC236}">
                <a16:creationId xmlns:a16="http://schemas.microsoft.com/office/drawing/2014/main" id="{8FE4EFA2-AB82-4678-AA23-AA150E632DE5}"/>
              </a:ext>
            </a:extLst>
          </p:cNvPr>
          <p:cNvSpPr txBox="1"/>
          <p:nvPr/>
        </p:nvSpPr>
        <p:spPr>
          <a:xfrm>
            <a:off x="7838975" y="4465416"/>
            <a:ext cx="2013205" cy="738664"/>
          </a:xfrm>
          <a:prstGeom prst="rect">
            <a:avLst/>
          </a:prstGeom>
          <a:noFill/>
        </p:spPr>
        <p:txBody>
          <a:bodyPr wrap="square" rtlCol="0">
            <a:spAutoFit/>
          </a:bodyPr>
          <a:lstStyle/>
          <a:p>
            <a:pPr algn="ctr"/>
            <a:r>
              <a:rPr lang="ro-RO" sz="1400" b="1" dirty="0" smtClean="0">
                <a:solidFill>
                  <a:prstClr val="white"/>
                </a:solidFill>
                <a:latin typeface="Times New Roman" panose="02020603050405020304" pitchFamily="18" charset="0"/>
                <a:cs typeface="Times New Roman" panose="02020603050405020304" pitchFamily="18" charset="0"/>
              </a:rPr>
              <a:t>Conf.</a:t>
            </a:r>
            <a:r>
              <a:rPr lang="en-US" sz="1400" b="1" dirty="0" smtClean="0">
                <a:solidFill>
                  <a:prstClr val="white"/>
                </a:solidFill>
                <a:latin typeface="Times New Roman" panose="02020603050405020304" pitchFamily="18" charset="0"/>
                <a:cs typeface="Times New Roman" panose="02020603050405020304" pitchFamily="18" charset="0"/>
              </a:rPr>
              <a:t> </a:t>
            </a:r>
            <a:r>
              <a:rPr lang="en-US" sz="1400" b="1" dirty="0">
                <a:solidFill>
                  <a:prstClr val="white"/>
                </a:solidFill>
                <a:latin typeface="Times New Roman" panose="02020603050405020304" pitchFamily="18" charset="0"/>
                <a:cs typeface="Times New Roman" panose="02020603050405020304" pitchFamily="18" charset="0"/>
              </a:rPr>
              <a:t>U</a:t>
            </a:r>
            <a:r>
              <a:rPr lang="ro-RO" sz="1400" b="1" dirty="0">
                <a:solidFill>
                  <a:prstClr val="white"/>
                </a:solidFill>
                <a:latin typeface="Times New Roman" panose="02020603050405020304" pitchFamily="18" charset="0"/>
                <a:cs typeface="Times New Roman" panose="02020603050405020304" pitchFamily="18" charset="0"/>
              </a:rPr>
              <a:t>niv.</a:t>
            </a:r>
            <a:r>
              <a:rPr lang="en-US" sz="1400" b="1" dirty="0">
                <a:solidFill>
                  <a:prstClr val="white"/>
                </a:solidFill>
                <a:latin typeface="Times New Roman" panose="02020603050405020304" pitchFamily="18" charset="0"/>
                <a:cs typeface="Times New Roman" panose="02020603050405020304" pitchFamily="18" charset="0"/>
              </a:rPr>
              <a:t> D</a:t>
            </a:r>
            <a:r>
              <a:rPr lang="ro-RO" sz="1400" b="1" dirty="0">
                <a:solidFill>
                  <a:prstClr val="white"/>
                </a:solidFill>
                <a:latin typeface="Times New Roman" panose="02020603050405020304" pitchFamily="18" charset="0"/>
                <a:cs typeface="Times New Roman" panose="02020603050405020304" pitchFamily="18" charset="0"/>
              </a:rPr>
              <a:t>r.</a:t>
            </a:r>
            <a:r>
              <a:rPr lang="en-US" sz="1400" b="1" dirty="0">
                <a:solidFill>
                  <a:prstClr val="white"/>
                </a:solidFill>
                <a:latin typeface="Times New Roman" panose="02020603050405020304" pitchFamily="18" charset="0"/>
                <a:cs typeface="Times New Roman" panose="02020603050405020304" pitchFamily="18" charset="0"/>
              </a:rPr>
              <a:t> </a:t>
            </a:r>
          </a:p>
          <a:p>
            <a:pPr lvl="0" algn="ctr"/>
            <a:r>
              <a:rPr lang="ro-RO" sz="1400" b="1" dirty="0">
                <a:solidFill>
                  <a:prstClr val="white"/>
                </a:solidFill>
                <a:latin typeface="Times New Roman" panose="02020603050405020304" pitchFamily="18" charset="0"/>
                <a:cs typeface="Times New Roman" panose="02020603050405020304" pitchFamily="18" charset="0"/>
              </a:rPr>
              <a:t>Ignat Raluca</a:t>
            </a:r>
          </a:p>
          <a:p>
            <a:pPr algn="ctr"/>
            <a:endParaRPr lang="ro-RO" sz="1400" b="1" dirty="0">
              <a:latin typeface="Times New Roman" panose="02020603050405020304" pitchFamily="18" charset="0"/>
              <a:cs typeface="Times New Roman" panose="02020603050405020304" pitchFamily="18" charset="0"/>
            </a:endParaRPr>
          </a:p>
        </p:txBody>
      </p:sp>
      <p:sp>
        <p:nvSpPr>
          <p:cNvPr id="145" name="CasetăText 144">
            <a:extLst>
              <a:ext uri="{FF2B5EF4-FFF2-40B4-BE49-F238E27FC236}">
                <a16:creationId xmlns:a16="http://schemas.microsoft.com/office/drawing/2014/main" id="{1C85964B-4583-456C-998E-902E57923C38}"/>
              </a:ext>
            </a:extLst>
          </p:cNvPr>
          <p:cNvSpPr txBox="1"/>
          <p:nvPr/>
        </p:nvSpPr>
        <p:spPr>
          <a:xfrm>
            <a:off x="8032629" y="2533042"/>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Prof.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Ion Raluca Andreea</a:t>
            </a:r>
          </a:p>
        </p:txBody>
      </p:sp>
      <p:pic>
        <p:nvPicPr>
          <p:cNvPr id="3" name="Imagine 2" descr="O imagine care conține persoană, bărbat, perete, interior&#10;&#10;Descriere generată automat">
            <a:extLst>
              <a:ext uri="{FF2B5EF4-FFF2-40B4-BE49-F238E27FC236}">
                <a16:creationId xmlns:a16="http://schemas.microsoft.com/office/drawing/2014/main" id="{AFF6A697-FC40-459B-BD68-2B2455F96B24}"/>
              </a:ext>
            </a:extLst>
          </p:cNvPr>
          <p:cNvPicPr>
            <a:picLocks/>
          </p:cNvPicPr>
          <p:nvPr/>
        </p:nvPicPr>
        <p:blipFill rotWithShape="1">
          <a:blip r:embed="rId17" cstate="print">
            <a:extLst>
              <a:ext uri="{28A0092B-C50C-407E-A947-70E740481C1C}">
                <a14:useLocalDpi xmlns:a14="http://schemas.microsoft.com/office/drawing/2010/main" val="0"/>
              </a:ext>
            </a:extLst>
          </a:blip>
          <a:srcRect r="1170" b="19827"/>
          <a:stretch/>
        </p:blipFill>
        <p:spPr>
          <a:xfrm>
            <a:off x="62098" y="1148753"/>
            <a:ext cx="1863089" cy="1326077"/>
          </a:xfrm>
          <a:prstGeom prst="ellipse">
            <a:avLst/>
          </a:prstGeom>
          <a:ln>
            <a:noFill/>
          </a:ln>
          <a:effectLst>
            <a:softEdge rad="112500"/>
          </a:effectLst>
        </p:spPr>
      </p:pic>
      <p:sp>
        <p:nvSpPr>
          <p:cNvPr id="46" name="CasetăText 45">
            <a:extLst>
              <a:ext uri="{FF2B5EF4-FFF2-40B4-BE49-F238E27FC236}">
                <a16:creationId xmlns:a16="http://schemas.microsoft.com/office/drawing/2014/main" id="{D87117EE-E112-4B86-94F8-1A6F6A80DC20}"/>
              </a:ext>
            </a:extLst>
          </p:cNvPr>
          <p:cNvSpPr txBox="1"/>
          <p:nvPr/>
        </p:nvSpPr>
        <p:spPr>
          <a:xfrm>
            <a:off x="-322535" y="2457781"/>
            <a:ext cx="2856505" cy="738664"/>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P</a:t>
            </a:r>
            <a:r>
              <a:rPr lang="ro-RO" sz="1400" b="1" dirty="0">
                <a:latin typeface="Times New Roman" panose="02020603050405020304" pitchFamily="18" charset="0"/>
                <a:cs typeface="Times New Roman" panose="02020603050405020304" pitchFamily="18" charset="0"/>
              </a:rPr>
              <a:t>rof.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Dr. </a:t>
            </a:r>
          </a:p>
          <a:p>
            <a:pPr algn="ctr"/>
            <a:r>
              <a:rPr lang="en-US" sz="1400" b="1" dirty="0">
                <a:latin typeface="Times New Roman" panose="02020603050405020304" pitchFamily="18" charset="0"/>
                <a:cs typeface="Times New Roman" panose="02020603050405020304" pitchFamily="18" charset="0"/>
              </a:rPr>
              <a:t>Nicolae Istudor</a:t>
            </a:r>
          </a:p>
          <a:p>
            <a:pPr algn="ctr"/>
            <a:endParaRPr lang="ro-RO" sz="1400" b="1" dirty="0">
              <a:latin typeface="Times New Roman" panose="02020603050405020304" pitchFamily="18" charset="0"/>
              <a:cs typeface="Times New Roman" panose="02020603050405020304" pitchFamily="18" charset="0"/>
            </a:endParaRPr>
          </a:p>
        </p:txBody>
      </p:sp>
      <p:pic>
        <p:nvPicPr>
          <p:cNvPr id="52" name="Imagine 51" descr="O imagine care conține bărbat, persoană, purtând, costum&#10;&#10;Descriere generată automat">
            <a:extLst>
              <a:ext uri="{FF2B5EF4-FFF2-40B4-BE49-F238E27FC236}">
                <a16:creationId xmlns:a16="http://schemas.microsoft.com/office/drawing/2014/main" id="{ABBE256C-BC11-48F6-B419-DCF44D9E582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490" y="3116510"/>
            <a:ext cx="1892808" cy="1261872"/>
          </a:xfrm>
          <a:prstGeom prst="ellipse">
            <a:avLst/>
          </a:prstGeom>
          <a:ln>
            <a:noFill/>
          </a:ln>
          <a:effectLst>
            <a:softEdge rad="112500"/>
          </a:effectLst>
        </p:spPr>
      </p:pic>
      <p:pic>
        <p:nvPicPr>
          <p:cNvPr id="54" name="Imagine 53" descr="O imagine care conține bărbat, persoană, postură&#10;&#10;Descriere generată automat">
            <a:extLst>
              <a:ext uri="{FF2B5EF4-FFF2-40B4-BE49-F238E27FC236}">
                <a16:creationId xmlns:a16="http://schemas.microsoft.com/office/drawing/2014/main" id="{D3933925-5F02-4E79-B159-12FFD31B378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05408" y="3175997"/>
            <a:ext cx="1892808" cy="1261872"/>
          </a:xfrm>
          <a:prstGeom prst="ellipse">
            <a:avLst/>
          </a:prstGeom>
          <a:ln>
            <a:noFill/>
          </a:ln>
          <a:effectLst>
            <a:softEdge rad="112500"/>
          </a:effectLst>
        </p:spPr>
      </p:pic>
      <p:sp>
        <p:nvSpPr>
          <p:cNvPr id="55" name="CasetăText 54">
            <a:extLst>
              <a:ext uri="{FF2B5EF4-FFF2-40B4-BE49-F238E27FC236}">
                <a16:creationId xmlns:a16="http://schemas.microsoft.com/office/drawing/2014/main" id="{7D4A9AD0-4F0B-49CA-A683-521A0C8FB858}"/>
              </a:ext>
            </a:extLst>
          </p:cNvPr>
          <p:cNvSpPr txBox="1"/>
          <p:nvPr/>
        </p:nvSpPr>
        <p:spPr>
          <a:xfrm>
            <a:off x="1758082" y="4422084"/>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Prof.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endParaRPr lang="ro-RO" sz="1400" b="1" dirty="0">
              <a:latin typeface="Times New Roman" panose="02020603050405020304" pitchFamily="18" charset="0"/>
              <a:cs typeface="Times New Roman" panose="02020603050405020304" pitchFamily="18" charset="0"/>
            </a:endParaRPr>
          </a:p>
          <a:p>
            <a:pPr algn="ctr"/>
            <a:r>
              <a:rPr lang="ro-RO" sz="1400" b="1" dirty="0">
                <a:latin typeface="Times New Roman" panose="02020603050405020304" pitchFamily="18" charset="0"/>
                <a:cs typeface="Times New Roman" panose="02020603050405020304" pitchFamily="18" charset="0"/>
              </a:rPr>
              <a:t>Negrei Costel</a:t>
            </a:r>
            <a:endParaRPr lang="en-US" sz="1400" b="1" dirty="0">
              <a:latin typeface="Times New Roman" panose="02020603050405020304" pitchFamily="18" charset="0"/>
              <a:cs typeface="Times New Roman" panose="02020603050405020304" pitchFamily="18" charset="0"/>
            </a:endParaRPr>
          </a:p>
        </p:txBody>
      </p:sp>
      <p:sp>
        <p:nvSpPr>
          <p:cNvPr id="56" name="CasetăText 55">
            <a:extLst>
              <a:ext uri="{FF2B5EF4-FFF2-40B4-BE49-F238E27FC236}">
                <a16:creationId xmlns:a16="http://schemas.microsoft.com/office/drawing/2014/main" id="{1F9D1D6E-2841-442C-8E9A-5D846040330B}"/>
              </a:ext>
            </a:extLst>
          </p:cNvPr>
          <p:cNvSpPr txBox="1"/>
          <p:nvPr/>
        </p:nvSpPr>
        <p:spPr>
          <a:xfrm>
            <a:off x="5772083" y="4389757"/>
            <a:ext cx="2013205" cy="738664"/>
          </a:xfrm>
          <a:prstGeom prst="rect">
            <a:avLst/>
          </a:prstGeom>
          <a:noFill/>
        </p:spPr>
        <p:txBody>
          <a:bodyPr wrap="square" rtlCol="0">
            <a:spAutoFit/>
          </a:bodyPr>
          <a:lstStyle/>
          <a:p>
            <a:pPr lvl="0" algn="ctr"/>
            <a:r>
              <a:rPr lang="ro-RO" sz="1400" b="1">
                <a:solidFill>
                  <a:prstClr val="white"/>
                </a:solidFill>
                <a:latin typeface="Times New Roman" panose="02020603050405020304" pitchFamily="18" charset="0"/>
                <a:cs typeface="Times New Roman" panose="02020603050405020304" pitchFamily="18" charset="0"/>
              </a:rPr>
              <a:t>Conf.</a:t>
            </a:r>
            <a:r>
              <a:rPr lang="en-US" sz="1400" b="1">
                <a:solidFill>
                  <a:prstClr val="white"/>
                </a:solidFill>
                <a:latin typeface="Times New Roman" panose="02020603050405020304" pitchFamily="18" charset="0"/>
                <a:cs typeface="Times New Roman" panose="02020603050405020304" pitchFamily="18" charset="0"/>
              </a:rPr>
              <a:t> U</a:t>
            </a:r>
            <a:r>
              <a:rPr lang="ro-RO" sz="1400" b="1">
                <a:solidFill>
                  <a:prstClr val="white"/>
                </a:solidFill>
                <a:latin typeface="Times New Roman" panose="02020603050405020304" pitchFamily="18" charset="0"/>
                <a:cs typeface="Times New Roman" panose="02020603050405020304" pitchFamily="18" charset="0"/>
              </a:rPr>
              <a:t>niv.</a:t>
            </a:r>
            <a:r>
              <a:rPr lang="en-US" sz="1400" b="1">
                <a:solidFill>
                  <a:prstClr val="white"/>
                </a:solidFill>
                <a:latin typeface="Times New Roman" panose="02020603050405020304" pitchFamily="18" charset="0"/>
                <a:cs typeface="Times New Roman" panose="02020603050405020304" pitchFamily="18" charset="0"/>
              </a:rPr>
              <a:t> D</a:t>
            </a:r>
            <a:r>
              <a:rPr lang="ro-RO" sz="1400" b="1">
                <a:solidFill>
                  <a:prstClr val="white"/>
                </a:solidFill>
                <a:latin typeface="Times New Roman" panose="02020603050405020304" pitchFamily="18" charset="0"/>
                <a:cs typeface="Times New Roman" panose="02020603050405020304" pitchFamily="18" charset="0"/>
              </a:rPr>
              <a:t>r.</a:t>
            </a:r>
            <a:r>
              <a:rPr lang="en-US" sz="1400" b="1">
                <a:solidFill>
                  <a:prstClr val="white"/>
                </a:solidFill>
                <a:latin typeface="Times New Roman" panose="02020603050405020304" pitchFamily="18" charset="0"/>
                <a:cs typeface="Times New Roman" panose="02020603050405020304" pitchFamily="18" charset="0"/>
              </a:rPr>
              <a:t> </a:t>
            </a:r>
            <a:r>
              <a:rPr lang="ro-RO" sz="1400" b="1">
                <a:solidFill>
                  <a:prstClr val="white"/>
                </a:solidFill>
                <a:latin typeface="Times New Roman" panose="02020603050405020304" pitchFamily="18" charset="0"/>
                <a:cs typeface="Times New Roman" panose="02020603050405020304" pitchFamily="18" charset="0"/>
              </a:rPr>
              <a:t>Pătărlăgeanu </a:t>
            </a:r>
          </a:p>
          <a:p>
            <a:pPr lvl="0" algn="ctr"/>
            <a:r>
              <a:rPr lang="ro-RO" sz="1400" b="1">
                <a:solidFill>
                  <a:prstClr val="white"/>
                </a:solidFill>
                <a:latin typeface="Times New Roman" panose="02020603050405020304" pitchFamily="18" charset="0"/>
                <a:cs typeface="Times New Roman" panose="02020603050405020304" pitchFamily="18" charset="0"/>
              </a:rPr>
              <a:t>Simona Roxana</a:t>
            </a:r>
            <a:endParaRPr lang="en-US" sz="1400" b="1" dirty="0">
              <a:solidFill>
                <a:prstClr val="white"/>
              </a:solidFill>
              <a:latin typeface="Times New Roman" panose="02020603050405020304" pitchFamily="18" charset="0"/>
              <a:cs typeface="Times New Roman" panose="02020603050405020304" pitchFamily="18" charset="0"/>
            </a:endParaRPr>
          </a:p>
        </p:txBody>
      </p:sp>
      <p:pic>
        <p:nvPicPr>
          <p:cNvPr id="57" name="Imagine 56" descr="O imagine care conține bărbat, persoană, purtând, tricou&#10;&#10;Descriere generată automat">
            <a:extLst>
              <a:ext uri="{FF2B5EF4-FFF2-40B4-BE49-F238E27FC236}">
                <a16:creationId xmlns:a16="http://schemas.microsoft.com/office/drawing/2014/main" id="{E7A69960-D60B-4D4B-9DB4-303E6EB972D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74465" y="3134104"/>
            <a:ext cx="1892808" cy="1261872"/>
          </a:xfrm>
          <a:prstGeom prst="ellipse">
            <a:avLst/>
          </a:prstGeom>
          <a:ln>
            <a:noFill/>
          </a:ln>
          <a:effectLst>
            <a:softEdge rad="112500"/>
          </a:effectLst>
        </p:spPr>
      </p:pic>
      <p:sp>
        <p:nvSpPr>
          <p:cNvPr id="58" name="CasetăText 57">
            <a:extLst>
              <a:ext uri="{FF2B5EF4-FFF2-40B4-BE49-F238E27FC236}">
                <a16:creationId xmlns:a16="http://schemas.microsoft.com/office/drawing/2014/main" id="{FE0C4A33-2F1B-4BD9-8E8A-9A33938E648D}"/>
              </a:ext>
            </a:extLst>
          </p:cNvPr>
          <p:cNvSpPr txBox="1"/>
          <p:nvPr/>
        </p:nvSpPr>
        <p:spPr>
          <a:xfrm>
            <a:off x="3364014" y="4412106"/>
            <a:ext cx="2800774"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Prof.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Agapie Alexandru Licinius</a:t>
            </a:r>
          </a:p>
        </p:txBody>
      </p:sp>
      <p:pic>
        <p:nvPicPr>
          <p:cNvPr id="60" name="Imagine 59" descr="O imagine care conține persoană, îmbrăcăminte&#10;&#10;Descriere generată automat">
            <a:extLst>
              <a:ext uri="{FF2B5EF4-FFF2-40B4-BE49-F238E27FC236}">
                <a16:creationId xmlns:a16="http://schemas.microsoft.com/office/drawing/2014/main" id="{2939CE5F-073F-424E-A2F9-FF748FDE22B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40714" y="1279777"/>
            <a:ext cx="1892808" cy="1261872"/>
          </a:xfrm>
          <a:prstGeom prst="ellipse">
            <a:avLst/>
          </a:prstGeom>
          <a:ln>
            <a:noFill/>
          </a:ln>
          <a:effectLst>
            <a:softEdge rad="112500"/>
          </a:effectLst>
        </p:spPr>
      </p:pic>
      <p:sp>
        <p:nvSpPr>
          <p:cNvPr id="62" name="CasetăText 61">
            <a:extLst>
              <a:ext uri="{FF2B5EF4-FFF2-40B4-BE49-F238E27FC236}">
                <a16:creationId xmlns:a16="http://schemas.microsoft.com/office/drawing/2014/main" id="{3F4199AC-A277-41AB-9CE9-DB2ECF83D0D6}"/>
              </a:ext>
            </a:extLst>
          </p:cNvPr>
          <p:cNvSpPr txBox="1"/>
          <p:nvPr/>
        </p:nvSpPr>
        <p:spPr>
          <a:xfrm>
            <a:off x="10030799" y="2561937"/>
            <a:ext cx="2013205" cy="523220"/>
          </a:xfrm>
          <a:prstGeom prst="rect">
            <a:avLst/>
          </a:prstGeom>
          <a:noFill/>
        </p:spPr>
        <p:txBody>
          <a:bodyPr wrap="square" rtlCol="0">
            <a:spAutoFit/>
          </a:bodyPr>
          <a:lstStyle/>
          <a:p>
            <a:pPr algn="ctr"/>
            <a:r>
              <a:rPr lang="ro-RO" sz="1400" b="1" dirty="0">
                <a:latin typeface="Times New Roman" panose="02020603050405020304" pitchFamily="18" charset="0"/>
                <a:cs typeface="Times New Roman" panose="02020603050405020304" pitchFamily="18" charset="0"/>
              </a:rPr>
              <a:t>Prof.</a:t>
            </a:r>
            <a:r>
              <a:rPr lang="en-US" sz="1400" b="1" dirty="0">
                <a:latin typeface="Times New Roman" panose="02020603050405020304" pitchFamily="18" charset="0"/>
                <a:cs typeface="Times New Roman" panose="02020603050405020304" pitchFamily="18" charset="0"/>
              </a:rPr>
              <a:t> U</a:t>
            </a:r>
            <a:r>
              <a:rPr lang="ro-RO" sz="1400" b="1" dirty="0">
                <a:latin typeface="Times New Roman" panose="02020603050405020304" pitchFamily="18" charset="0"/>
                <a:cs typeface="Times New Roman" panose="02020603050405020304" pitchFamily="18" charset="0"/>
              </a:rPr>
              <a:t>niv.</a:t>
            </a:r>
            <a:r>
              <a:rPr lang="en-US" sz="1400" b="1" dirty="0">
                <a:latin typeface="Times New Roman" panose="02020603050405020304" pitchFamily="18" charset="0"/>
                <a:cs typeface="Times New Roman" panose="02020603050405020304" pitchFamily="18" charset="0"/>
              </a:rPr>
              <a:t> D</a:t>
            </a:r>
            <a:r>
              <a:rPr lang="ro-RO" sz="1400" b="1" dirty="0">
                <a:latin typeface="Times New Roman" panose="02020603050405020304" pitchFamily="18" charset="0"/>
                <a:cs typeface="Times New Roman" panose="02020603050405020304" pitchFamily="18" charset="0"/>
              </a:rPr>
              <a:t>r.</a:t>
            </a:r>
            <a:r>
              <a:rPr lang="en-US" sz="1400" b="1" dirty="0">
                <a:latin typeface="Times New Roman" panose="02020603050405020304" pitchFamily="18" charset="0"/>
                <a:cs typeface="Times New Roman" panose="02020603050405020304" pitchFamily="18" charset="0"/>
              </a:rPr>
              <a:t> </a:t>
            </a:r>
          </a:p>
          <a:p>
            <a:pPr algn="ctr"/>
            <a:r>
              <a:rPr lang="ro-RO" sz="1400" b="1" dirty="0">
                <a:latin typeface="Times New Roman" panose="02020603050405020304" pitchFamily="18" charset="0"/>
                <a:cs typeface="Times New Roman" panose="02020603050405020304" pitchFamily="18" charset="0"/>
              </a:rPr>
              <a:t>Curea Cristina</a:t>
            </a:r>
          </a:p>
        </p:txBody>
      </p:sp>
      <p:pic>
        <p:nvPicPr>
          <p:cNvPr id="2" name="Picture 1"/>
          <p:cNvPicPr>
            <a:picLocks noChangeAspect="1"/>
          </p:cNvPicPr>
          <p:nvPr/>
        </p:nvPicPr>
        <p:blipFill>
          <a:blip r:embed="rId22"/>
          <a:stretch>
            <a:fillRect/>
          </a:stretch>
        </p:blipFill>
        <p:spPr>
          <a:xfrm>
            <a:off x="7819454" y="3175888"/>
            <a:ext cx="1889924" cy="1261981"/>
          </a:xfrm>
          <a:prstGeom prst="rect">
            <a:avLst/>
          </a:prstGeom>
        </p:spPr>
      </p:pic>
      <p:sp>
        <p:nvSpPr>
          <p:cNvPr id="44" name="CasetăText 46">
            <a:extLst>
              <a:ext uri="{FF2B5EF4-FFF2-40B4-BE49-F238E27FC236}">
                <a16:creationId xmlns:a16="http://schemas.microsoft.com/office/drawing/2014/main" id="{7E624E44-F295-4DC6-8A1F-4B3B2F8D5636}"/>
              </a:ext>
            </a:extLst>
          </p:cNvPr>
          <p:cNvSpPr txBox="1"/>
          <p:nvPr/>
        </p:nvSpPr>
        <p:spPr>
          <a:xfrm>
            <a:off x="10004020" y="4437869"/>
            <a:ext cx="2013205" cy="523220"/>
          </a:xfrm>
          <a:prstGeom prst="rect">
            <a:avLst/>
          </a:prstGeom>
          <a:noFill/>
        </p:spPr>
        <p:txBody>
          <a:bodyPr wrap="square" rtlCol="0">
            <a:spAutoFit/>
          </a:bodyPr>
          <a:lstStyle/>
          <a:p>
            <a:pPr lvl="0" algn="ctr"/>
            <a:r>
              <a:rPr lang="ro-RO" sz="1400" b="1" dirty="0" smtClean="0">
                <a:solidFill>
                  <a:prstClr val="white"/>
                </a:solidFill>
                <a:latin typeface="Times New Roman" panose="02020603050405020304" pitchFamily="18" charset="0"/>
                <a:cs typeface="Times New Roman" panose="02020603050405020304" pitchFamily="18" charset="0"/>
              </a:rPr>
              <a:t>Conf</a:t>
            </a:r>
            <a:r>
              <a:rPr lang="ro-RO" sz="1400" b="1" dirty="0">
                <a:solidFill>
                  <a:prstClr val="white"/>
                </a:solidFill>
                <a:latin typeface="Times New Roman" panose="02020603050405020304" pitchFamily="18" charset="0"/>
                <a:cs typeface="Times New Roman" panose="02020603050405020304" pitchFamily="18" charset="0"/>
              </a:rPr>
              <a:t>.</a:t>
            </a:r>
            <a:r>
              <a:rPr lang="en-US" sz="1400" b="1" dirty="0">
                <a:solidFill>
                  <a:prstClr val="white"/>
                </a:solidFill>
                <a:latin typeface="Times New Roman" panose="02020603050405020304" pitchFamily="18" charset="0"/>
                <a:cs typeface="Times New Roman" panose="02020603050405020304" pitchFamily="18" charset="0"/>
              </a:rPr>
              <a:t> U</a:t>
            </a:r>
            <a:r>
              <a:rPr lang="ro-RO" sz="1400" b="1" dirty="0">
                <a:solidFill>
                  <a:prstClr val="white"/>
                </a:solidFill>
                <a:latin typeface="Times New Roman" panose="02020603050405020304" pitchFamily="18" charset="0"/>
                <a:cs typeface="Times New Roman" panose="02020603050405020304" pitchFamily="18" charset="0"/>
              </a:rPr>
              <a:t>niv.</a:t>
            </a:r>
            <a:r>
              <a:rPr lang="en-US" sz="1400" b="1" dirty="0">
                <a:solidFill>
                  <a:prstClr val="white"/>
                </a:solidFill>
                <a:latin typeface="Times New Roman" panose="02020603050405020304" pitchFamily="18" charset="0"/>
                <a:cs typeface="Times New Roman" panose="02020603050405020304" pitchFamily="18" charset="0"/>
              </a:rPr>
              <a:t> D</a:t>
            </a:r>
            <a:r>
              <a:rPr lang="ro-RO" sz="1400" b="1" dirty="0">
                <a:solidFill>
                  <a:prstClr val="white"/>
                </a:solidFill>
                <a:latin typeface="Times New Roman" panose="02020603050405020304" pitchFamily="18" charset="0"/>
                <a:cs typeface="Times New Roman" panose="02020603050405020304" pitchFamily="18" charset="0"/>
              </a:rPr>
              <a:t>r.</a:t>
            </a:r>
            <a:r>
              <a:rPr lang="en-US" sz="1400" b="1" dirty="0">
                <a:solidFill>
                  <a:prstClr val="white"/>
                </a:solidFill>
                <a:latin typeface="Times New Roman" panose="02020603050405020304" pitchFamily="18" charset="0"/>
                <a:cs typeface="Times New Roman" panose="02020603050405020304" pitchFamily="18" charset="0"/>
              </a:rPr>
              <a:t> </a:t>
            </a:r>
          </a:p>
          <a:p>
            <a:pPr lvl="0" algn="ctr"/>
            <a:r>
              <a:rPr lang="ro-RO" sz="1400" b="1" dirty="0">
                <a:solidFill>
                  <a:prstClr val="white"/>
                </a:solidFill>
                <a:latin typeface="Times New Roman" panose="02020603050405020304" pitchFamily="18" charset="0"/>
                <a:cs typeface="Times New Roman" panose="02020603050405020304" pitchFamily="18" charset="0"/>
              </a:rPr>
              <a:t>Petrescu Irina </a:t>
            </a:r>
            <a:r>
              <a:rPr lang="ro-RO" sz="1400" b="1" dirty="0" smtClean="0">
                <a:solidFill>
                  <a:prstClr val="white"/>
                </a:solidFill>
                <a:latin typeface="Times New Roman" panose="02020603050405020304" pitchFamily="18" charset="0"/>
                <a:cs typeface="Times New Roman" panose="02020603050405020304" pitchFamily="18" charset="0"/>
              </a:rPr>
              <a:t>Elena</a:t>
            </a:r>
            <a:endParaRPr lang="ro-RO"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7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Valuri oceanice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5820139_TF02901025" id="{BFE318DC-E0C9-45C5-B579-CBBCD7858B89}" vid="{7291103D-5EAD-4CB5-BE51-7D24A603459C}"/>
    </a:ext>
  </a:extLst>
</a:theme>
</file>

<file path=ppt/theme/theme2.xml><?xml version="1.0" encoding="utf-8"?>
<a:theme xmlns:a="http://schemas.openxmlformats.org/drawingml/2006/main" name="Temă Offic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ă Offic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7BC2EEDD6EA442BD513DDB2AEBF848" ma:contentTypeVersion="4" ma:contentTypeDescription="Create a new document." ma:contentTypeScope="" ma:versionID="8611ab4d6bae5ddee0c43cf54032c13b">
  <xsd:schema xmlns:xsd="http://www.w3.org/2001/XMLSchema" xmlns:xs="http://www.w3.org/2001/XMLSchema" xmlns:p="http://schemas.microsoft.com/office/2006/metadata/properties" xmlns:ns3="cecc6b54-a3c6-4806-9848-6adb563d1808" targetNamespace="http://schemas.microsoft.com/office/2006/metadata/properties" ma:root="true" ma:fieldsID="71654097b2a0a5af79b0b9aa3bbc4dd2" ns3:_="">
    <xsd:import namespace="cecc6b54-a3c6-4806-9848-6adb563d18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cc6b54-a3c6-4806-9848-6adb563d18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EAB0EB-DDF6-49EF-97BF-7FBC53CCF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cc6b54-a3c6-4806-9848-6adb563d18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5C5BB1-9D2C-412A-AE6C-0FC75190A4CE}">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 ds:uri="http://schemas.microsoft.com/office/infopath/2007/PartnerControls"/>
    <ds:schemaRef ds:uri="cecc6b54-a3c6-4806-9848-6adb563d1808"/>
    <ds:schemaRef ds:uri="http://purl.org/dc/dcmitype/"/>
  </ds:schemaRefs>
</ds:datastoreItem>
</file>

<file path=customXml/itemProps3.xml><?xml version="1.0" encoding="utf-8"?>
<ds:datastoreItem xmlns:ds="http://schemas.openxmlformats.org/officeDocument/2006/customXml" ds:itemID="{2B6DE00F-F2BC-4082-AB87-D0D78777DE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2487</TotalTime>
  <Words>3181</Words>
  <Application>Microsoft Office PowerPoint</Application>
  <PresentationFormat>Custom</PresentationFormat>
  <Paragraphs>482</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Cambria</vt:lpstr>
      <vt:lpstr>Century Gothic</vt:lpstr>
      <vt:lpstr>PMingLiU</vt:lpstr>
      <vt:lpstr>Symbol</vt:lpstr>
      <vt:lpstr>Times New Roman</vt:lpstr>
      <vt:lpstr>Wingdings</vt:lpstr>
      <vt:lpstr>Valuri oceanice 16x9</vt:lpstr>
      <vt:lpstr>FACULTATEA   DE ECONOMIE   AGROALIMENTARĂ   ŞI A MEDIULUI   (EAM)</vt:lpstr>
      <vt:lpstr>Cuprins</vt:lpstr>
      <vt:lpstr>ACADEMIA   DE STUDII ECONOMICE   DIN BUCUREŞTI   (ASE)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PROMOVARE EAM</vt:lpstr>
      <vt:lpstr>PowerPoint Presentation</vt:lpstr>
      <vt:lpstr>ERASMUS+</vt:lpstr>
      <vt:lpstr>PowerPoint Presentation</vt:lpstr>
      <vt:lpstr>PowerPoint Presentation</vt:lpstr>
      <vt:lpstr>PARTENERI EAM</vt:lpstr>
      <vt:lpstr>PowerPoint Presentation</vt:lpstr>
      <vt:lpstr>PowerPoint Presentation</vt:lpstr>
      <vt:lpstr>PowerPoint Presentation</vt:lpstr>
      <vt:lpstr>PowerPoint Presentation</vt:lpstr>
      <vt:lpstr>STUDII ÎN BUCUREȘTI</vt:lpstr>
      <vt:lpstr>PowerPoint Presentation</vt:lpstr>
      <vt:lpstr>PowerPoint Presentation</vt:lpstr>
      <vt:lpstr>PowerPoint Presentation</vt:lpstr>
      <vt:lpstr>PowerPoint Presentation</vt:lpstr>
      <vt:lpstr>ALUMNI EAM</vt:lpstr>
      <vt:lpstr>PowerPoint Presentation</vt:lpstr>
      <vt:lpstr>PowerPoint Presentation</vt:lpstr>
      <vt:lpstr>ADMITERE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FACULTATEA DE ECONOMIE AGROALIMENTARĂ ŞI A MEDIULUI</dc:title>
  <dc:creator>OANCEA F DANIEL-ROBERT</dc:creator>
  <cp:lastModifiedBy>RADULESCU CARMEN VALENTINA</cp:lastModifiedBy>
  <cp:revision>205</cp:revision>
  <cp:lastPrinted>2023-02-24T12:03:12Z</cp:lastPrinted>
  <dcterms:created xsi:type="dcterms:W3CDTF">2022-05-05T21:32:35Z</dcterms:created>
  <dcterms:modified xsi:type="dcterms:W3CDTF">2023-03-14T14:15:25Z</dcterms:modified>
</cp:coreProperties>
</file>